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7" r:id="rId11"/>
    <p:sldId id="262" r:id="rId12"/>
    <p:sldId id="264" r:id="rId13"/>
    <p:sldId id="265" r:id="rId14"/>
    <p:sldId id="266" r:id="rId15"/>
    <p:sldId id="26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3796B5-B820-447B-B439-F0D71327AFFE}" v="71" dt="2022-01-20T17:28:14.7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20T12:56:53.66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0 940 3223 0 0,'0'0'312'0'0,"8"17"-312"0"0,1-3 3776 0 0,0-1 10016 0 0,1 2-12080 0 0,3-6-1000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20T12:56:54.01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 13359 0 0,'0'0'1184'0'0,"3"16"-944"0"0,0 2-240 0 0,0-2 0 0 0,1-1 1376 0 0,-1 1 224 0 0,0 0 40 0 0,-1 2 16 0 0,-2-2-912 0 0,-2-1-176 0 0,0-2-40 0 0,-1 0-6568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20T12:58:19.23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624 491 7567 0 0,'12'-3'8216'0'0,"-14"4"-7958"0"0,1 0-140 0 0,0-1 0 0 0,0 1 0 0 0,0-1 1 0 0,0 0-1 0 0,1 1 0 0 0,-1-1 1 0 0,0 1-1 0 0,0-1 0 0 0,0 0 1 0 0,0 0-1 0 0,0 0 0 0 0,0 0 0 0 0,0 0 1 0 0,0 0-1 0 0,0 0 0 0 0,0 0 1 0 0,0 0-1 0 0,0 0 0 0 0,0 0 0 0 0,0-1 1 0 0,0 1-1 0 0,0 0 0 0 0,0-1 1 0 0,0 1-1 0 0,-1-1 0 0 0,1-1-43 0 0,-1 1 1 0 0,1 0-1 0 0,-1-1 0 0 0,1 0 0 0 0,0 1 1 0 0,0-1-1 0 0,-1 0 0 0 0,1 0 0 0 0,0 1 1 0 0,1-1-1 0 0,-2-4 0 0 0,-1-1-40 0 0,2 0 1 0 0,-1-1-1 0 0,1 1 1 0 0,0-1-1 0 0,0 1 1 0 0,1-9-1 0 0,0-4-8 0 0,0 0 0 0 0,-2 1 0 0 0,0-1 0 0 0,-1 1-1 0 0,-1 0 1 0 0,-12-33 0 0 0,12 41-6 0 0,0 0 0 0 0,-1 0 0 0 0,-1 1-1 0 0,0 0 1 0 0,0 0 0 0 0,-1 0 0 0 0,-1 1 0 0 0,1 0-1 0 0,-16-13 1 0 0,12 12 109 0 0,-5-6 145 0 0,-1 0-1 0 0,0 1 1 0 0,-2 1-1 0 0,-30-18 1 0 0,40 28-246 0 0,-1 1 0 0 0,0 0-1 0 0,1 0 1 0 0,-1 1 0 0 0,0 0 0 0 0,0 0 0 0 0,0 1 0 0 0,-16 1 0 0 0,22 1-26 0 0,-1 0 1 0 0,1 0-1 0 0,-1 1 1 0 0,1 0 0 0 0,-1-1-1 0 0,1 2 1 0 0,0-1-1 0 0,0 0 1 0 0,0 1-1 0 0,0 0 1 0 0,0 0 0 0 0,1 0-1 0 0,-1 0 1 0 0,-3 5-1 0 0,-13 17-12 0 0,5-8-12 0 0,1 0 0 0 0,-22 37 0 0 0,23-31 21 0 0,1 0 0 0 0,1 1 0 0 0,1 0 0 0 0,-12 47 0 0 0,14-37 2 0 0,4-19 31 0 0,1 0 1 0 0,1 0-1 0 0,0 1 1 0 0,1-1-1 0 0,1 30 1 0 0,2-24-9 0 0,0-16-4 0 0,1-1-14 0 0,7 17-8 0 0,-7-17 13 0 0,-1 0-5 0 0,0 0 1 0 0,0 0-1 0 0,1-1 1 0 0,-1 1-1 0 0,1 0 1 0 0,0-1-1 0 0,0 0 0 0 0,1 0 1 0 0,5 5-1 0 0,-2-3 25 0 0,21 15 5 0 0,3 5 12 0 0,15 18 9 0 0,27 22-63 0 0,-54-48 18 0 0,-1 0 0 0 0,-1 2 0 0 0,0 0-1 0 0,-1 1 1 0 0,-2 0 0 0 0,0 1 0 0 0,-1 1 0 0 0,-1 0-1 0 0,18 47 1 0 0,-26-56-13 0 0,15 31 0 0 0,-17-39 3 0 0,1-1 0 0 0,-1 1 0 0 0,-1-1 0 0 0,1 1 0 0 0,-1 0 0 0 0,2 6 0 0 0,-2 5 17 0 0,0 24-1 0 0,0-33-8 0 0,-1-5-10 0 0,0 0 0 0 0,0 0 0 0 0,0 1-1 0 0,-1-1 1 0 0,1 0 0 0 0,-1 0 0 0 0,1 0 0 0 0,-1 0 0 0 0,0 0 0 0 0,0 0 0 0 0,0 0 0 0 0,-1 2 0 0 0,1 0 52 0 0,0-1 0 0 0,-1 1 0 0 0,0-1 0 0 0,0 0 0 0 0,0 0 0 0 0,0 0 0 0 0,0 0 0 0 0,0 0 0 0 0,-1-1 0 0 0,1 1 0 0 0,-1-1 0 0 0,0 1 0 0 0,0-1 0 0 0,0 0 1 0 0,0 0-1 0 0,0 0 0 0 0,0 0 0 0 0,-1-1 0 0 0,1 0 0 0 0,-1 1 0 0 0,1-1 0 0 0,-1 0 0 0 0,1-1 0 0 0,-1 1 0 0 0,1 0 0 0 0,-1-1 0 0 0,-6 0 0 0 0,-15-2 373 0 0,1 0 1 0 0,-1-2-1 0 0,-32-9 0 0 0,13 3-140 0 0,12 4-150 0 0,9 2-20 0 0,0-2-1 0 0,1 0 0 0 0,0-1 1 0 0,-29-13-1 0 0,48 19-103 0 0,0 0-9 0 0,-6-11 47 0 0,8 11-74 0 0,1 0 0 0 0,0 1 0 0 0,-1-1-1 0 0,1 0 1 0 0,0 0 0 0 0,0 0-1 0 0,0 0 1 0 0,-1 0 0 0 0,1 1 0 0 0,0-1-1 0 0,0 0 1 0 0,0 0 0 0 0,0 0-1 0 0,1 0 1 0 0,-1 0 0 0 0,0 1 0 0 0,0-1-1 0 0,0 0 1 0 0,1 0 0 0 0,-1 0-1 0 0,1-1 1 0 0,9-12-1875 0 0,0 6 59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20T12:58:22.54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1044 7135 0 0,'0'0'1939'0'0,"2"-1"-1300"0"0,1 0-509 0 0,-1-1 1 0 0,1 0 0 0 0,-1-1 0 0 0,0 1-1 0 0,0 0 1 0 0,0-1 0 0 0,0 1 0 0 0,0-1-1 0 0,0 0 1 0 0,-1 1 0 0 0,1-1-1 0 0,-1 0 1 0 0,0 0 0 0 0,1 0 0 0 0,-2 0-1 0 0,1 0 1 0 0,0 0 0 0 0,-1-1 0 0 0,1 1-1 0 0,-1-4 1 0 0,2-39 785 0 0,-2 33-418 0 0,1 1 1 0 0,0 0 0 0 0,1-1 0 0 0,0 1 0 0 0,5-17 0 0 0,30-65 1288 0 0,-33 85-1683 0 0,0 1 1 0 0,1-1-1 0 0,0 1 0 0 0,0 0 1 0 0,1 0-1 0 0,8-8 1 0 0,1-3-16 0 0,-6 12-17 0 0,-1 3 0 0 0,-7 3-49 0 0,0 1 1 0 0,0-1-1 0 0,0 1 1 0 0,0 0-1 0 0,0-1 1 0 0,1 1-1 0 0,-1 0 1 0 0,0 0-1 0 0,0-1 1 0 0,0 1-1 0 0,0 0 1 0 0,0 0-1 0 0,1 0 1 0 0,-1 0-1 0 0,0 1 1 0 0,0-1-1 0 0,0 0 1 0 0,0 0-1 0 0,0 1 0 0 0,1-1 1 0 0,-1 1-1 0 0,0-1 1 0 0,0 1-1 0 0,0-1 1 0 0,1 2-1 0 0,1 0-3 0 0,-1 1-1 0 0,0-1 1 0 0,1 1-1 0 0,-1-1 1 0 0,0 1-1 0 0,2 3 1 0 0,-2-1 10 0 0,1 0 13 0 0,0 1 1 0 0,-1-1-1 0 0,1 1 0 0 0,-1 0 0 0 0,-1 0 0 0 0,1 0 0 0 0,-1 0 1 0 0,1 7-1 0 0,0 4 88 0 0,1-1 171 0 0,-1 25 0 0 0,-2-39-203 0 0,-1 11 78 0 0,1-10 263 0 0,-3 3-250 0 0,1 0 210 0 0,-6-23-182 0 0,-2-18-218 0 0,1 13 0 0 0,9 19 0 0 0,0 2 0 0 0,0 0 0 0 0,0 0 0 0 0,-1 0 0 0 0,1 1 0 0 0,0-1 0 0 0,-1 0 0 0 0,1 0 0 0 0,0 0 0 0 0,-1 0 0 0 0,1 0 0 0 0,-1 1 0 0 0,1-1 0 0 0,-1 0 0 0 0,0 1 0 0 0,1-1 0 0 0,-1 0 0 0 0,0 1 0 0 0,-1-2 0 0 0,-6-6 0 0 0,0 3-11 0 0,-1 9-43 0 0,-5 7-10 0 0,12-6 51 0 0,0 3 23 0 0,-17 16-14 0 0,10-13 7 0 0,1-1 0 0 0,1 1 0 0 0,0 1 0 0 0,-10 20-1 0 0,-17 53 49 0 0,31-79-52 0 0,-2 12 27 0 0,0 0 0 0 0,1 1 1 0 0,0-1-1 0 0,2 1 0 0 0,0 0 0 0 0,1-1 0 0 0,1 1 0 0 0,1 0 1 0 0,1 0-1 0 0,0-1 0 0 0,2 1 0 0 0,6 22 0 0 0,-9-37-15 0 0,0 1 1 0 0,0-1-1 0 0,0 0 0 0 0,0 0 1 0 0,1 0-1 0 0,0 0 0 0 0,2 4 0 0 0,1-1 19 0 0,3 4-6 0 0,4-1 40 0 0,-7-7-28 0 0,0-1-1 0 0,1 1 0 0 0,0-1 1 0 0,-1 0-1 0 0,1-1 0 0 0,0 0 1 0 0,0 1-1 0 0,0-2 0 0 0,0 1 1 0 0,0-1-1 0 0,0 0 0 0 0,0 0 1 0 0,0 0-1 0 0,0-1 0 0 0,0 0 1 0 0,0 0-1 0 0,0-1 0 0 0,9-3 1 0 0,2-2 62 0 0,0 0 1 0 0,0-1-1 0 0,-1-1 1 0 0,28-20-1 0 0,-28 18-55 0 0,2-2-4 0 0,0 0 0 0 0,0-1-1 0 0,-2-1 1 0 0,0-1-1 0 0,18-21 1 0 0,-1-6 40 0 0,-12 18-6 0 0,-2-2 0 0 0,0-1 0 0 0,14-29-1 0 0,-22 35-60 0 0,11-21 65 0 0,-2-1 0 0 0,27-90 0 0 0,-33 72-51 0 0,-2 0-1 0 0,-3-1 1 0 0,-3 0 0 0 0,-5-126-1 0 0,-1 178-25 0 0,-1-7 0 0 0,0-1 0 0 0,-1 1 0 0 0,-1-1 0 0 0,-1 1 0 0 0,-9-28 0 0 0,11 38 0 0 0,1 6 0 0 0,1-1 0 0 0,-1 0 0 0 0,0 1 0 0 0,-1 0 0 0 0,1-1 0 0 0,0 1 0 0 0,0-1 0 0 0,-3-2 0 0 0,3 2 0 0 0,1 3 0 0 0,0-1 0 0 0,-1 0 0 0 0,1 0 0 0 0,0 1 0 0 0,-1-1 0 0 0,1 0 0 0 0,0 1 0 0 0,-1-1 0 0 0,1 0 0 0 0,-1 1 0 0 0,1-1 0 0 0,-1 1 0 0 0,0-1 0 0 0,1 0 0 0 0,-1 1 0 0 0,1 0 0 0 0,-1-1 0 0 0,0 1 0 0 0,0-1 0 0 0,0 0 0 0 0,0 0 0 0 0,0 0 0 0 0,0 1 0 0 0,0-1 0 0 0,0 0 0 0 0,0 0 0 0 0,0 0 0 0 0,-1 0 0 0 0,1 1 0 0 0,0-1 0 0 0,0 1 0 0 0,0-1 0 0 0,-3 0 0 0 0,1 0 0 0 0,-7-4 0 0 0,0 4 0 0 0,0 3-11 0 0,-4 5-67 0 0,11-4 64 0 0,1 0 0 0 0,-1-2-11 0 0,-1 1-8 0 0,-2 15 16 0 0,2-7 9 0 0,2 1 0 0 0,-1 0 0 0 0,2 0 0 0 0,-2 18 0 0 0,4 47-59 0 0,1-25 46 0 0,5 82 21 0 0,-1-52 0 0 0,10 82 70 0 0,1 13-76 0 0,-11-86 31 0 0,2 32 14 0 0,0 6 21 0 0,-6-66 24 0 0,-2-48-72 0 0,-3 0 61 0 0,2-11 362 0 0,3-4-371 0 0,1 0-48 0 0,-1 0 1 0 0,0 0-1 0 0,1 0 0 0 0,-1 0 0 0 0,0-1 0 0 0,0 1 1 0 0,0-1-1 0 0,0 0 0 0 0,0 0 0 0 0,0 0 0 0 0,0 1 1 0 0,-1-2-1 0 0,1 1 0 0 0,2-4 0 0 0,2-6 29 0 0,9-22 0 0 0,-4 10-47 0 0,97-221 119 0 0,-72 143-117 0 0,-14 36 0 0 0,-18 56 0 0 0,-1 3 0 0 0,2 19 0 0 0,-4 3-13 0 0,0 1 0 0 0,0-1 0 0 0,-2 0 0 0 0,-3 25 0 0 0,0 23 14 0 0,17 100-61 0 0,-11-147 58 0 0,1 0-1 0 0,1-1 1 0 0,0 0 0 0 0,10 25-1 0 0,-7-29 3 0 0,4-1 0 0 0,2-2 0 0 0,0-4 0 0 0,-9-3 6 0 0,0-1 0 0 0,-1 0 0 0 0,1-1 0 0 0,0 1 0 0 0,0-1 0 0 0,0 1 0 0 0,-1-1 0 0 0,1 0 0 0 0,0 0 0 0 0,-1-1 0 0 0,1 1 0 0 0,-1-1 0 0 0,1 0 0 0 0,-1 0 0 0 0,0 0 0 0 0,0 0 0 0 0,5-5 0 0 0,4-4 38 0 0,-1-1 0 0 0,-1 0 0 0 0,10-14-1 0 0,7-9 2 0 0,-14 21-45 0 0,0 1 0 0 0,-2-1 0 0 0,13-18 0 0 0,-20 26 0 0 0,26-40 32 0 0,23-53 0 0 0,-42 77-23 0 0,-1-1 0 0 0,-1-1 0 0 0,-1 1 0 0 0,-2-1 0 0 0,8-45-1 0 0,-13 58 3 0 0,-1 11-11 0 0,0 0 0 0 0,1-1 0 0 0,-1 1 0 0 0,0 0 0 0 0,0-1 0 0 0,0 1 0 0 0,0 0 0 0 0,0 0 0 0 0,0-1 0 0 0,0 1 0 0 0,0 0 0 0 0,0-1 0 0 0,-1 1 0 0 0,1 0 0 0 0,0-1 0 0 0,0 1 0 0 0,0 0 0 0 0,0 0 0 0 0,0-1 0 0 0,0 1 0 0 0,-1 0 0 0 0,1 0 0 0 0,0-1 0 0 0,0 1 0 0 0,-1 0 0 0 0,1 0 0 0 0,-1 0 0 0 0,1 0 0 0 0,-1 0 0 0 0,1 1 0 0 0,-1-1 0 0 0,1 0 0 0 0,-1 0 0 0 0,1 0 0 0 0,-1 1 0 0 0,1-1 0 0 0,-1 0 0 0 0,1 1 0 0 0,0-1 0 0 0,-1 0 0 0 0,1 1 0 0 0,-1 0 0 0 0,-2 1 0 0 0,0 4 0 0 0,-5 10 0 0 0,5-10-3 0 0,1 0 0 0 0,0 1 1 0 0,0 0-1 0 0,0 0 0 0 0,1-1 0 0 0,0 1 0 0 0,-1 10 0 0 0,4 51-32 0 0,0-38 29 0 0,0-10 6 0 0,1 0 0 0 0,1 0 0 0 0,1 0 0 0 0,0-1 0 0 0,1 0 0 0 0,2 0 0 0 0,0 0 0 0 0,17 29 0 0 0,-18-37 0 0 0,3-1 0 0 0,3-3 0 0 0,-9-5 0 0 0,-3-1 0 0 0,1 0 0 0 0,-1-1 0 0 0,1 1 0 0 0,-1 0 0 0 0,1-1 0 0 0,-1 1 0 0 0,1-1 0 0 0,-1 0 0 0 0,1 0 0 0 0,-1 1 0 0 0,1-1 0 0 0,2 0 0 0 0,9-1 0 0 0,-8-1 9 0 0,1 0-1 0 0,0-1 1 0 0,-1 1-1 0 0,0-1 1 0 0,1-1-1 0 0,-1 1 1 0 0,-1-1-1 0 0,1 1 1 0 0,0-1-1 0 0,-1-1 1 0 0,0 1-1 0 0,0-1 1 0 0,0 1 0 0 0,6-11-1 0 0,1-4 35 0 0,0 0-1 0 0,13-36 1 0 0,-9 19-40 0 0,-3-1-1 0 0,-1 0 1 0 0,9-56 0 0 0,-18 83 27 0 0,-1 2-27 0 0,0 0 1 0 0,0 0 0 0 0,-1 0 0 0 0,0 0 0 0 0,-1-9 0 0 0,-2 8-4 0 0,3 9 0 0 0,0 0 0 0 0,0 0 0 0 0,0 0 0 0 0,0 0 0 0 0,0-1 0 0 0,0 1 0 0 0,0 0 0 0 0,-1 0 0 0 0,1 0 0 0 0,0 0 0 0 0,0-1 0 0 0,0 1 0 0 0,-1 0 0 0 0,1 0 0 0 0,0 0 0 0 0,0 0 0 0 0,0 0 0 0 0,-1 0 0 0 0,1 0 0 0 0,0 0 0 0 0,0 0 0 0 0,0-1 0 0 0,-1 1 0 0 0,1 0 0 0 0,0 0 0 0 0,0 0 0 0 0,0 0 0 0 0,-1 0 0 0 0,1 1 0 0 0,-6 6 0 0 0,2 6 0 0 0,3-6 0 0 0,0-4-7 0 0,1 0 1 0 0,-1 0 0 0 0,1 0-1 0 0,0 0 1 0 0,0 0 0 0 0,0 0-1 0 0,1 0 1 0 0,-1 0-1 0 0,2 6 1 0 0,26 132-66 0 0,-26-125 72 0 0,2-1 0 0 0,-1 0 0 0 0,2 0 0 0 0,8 19 0 0 0,-11-30 0 0 0,0 4 0 0 0,-1-4 0 0 0,0-1 0 0 0,0 0 0 0 0,1 0 0 0 0,-1-1 0 0 0,1 1 0 0 0,-1 0 0 0 0,5 4 0 0 0,-5-4 6 0 0,5 5 29 0 0,-4-6-32 0 0,0-1-1 0 0,0 0 1 0 0,0 0 0 0 0,1 0 0 0 0,-1 0 0 0 0,0 0 0 0 0,5 1 0 0 0,7-1-3 0 0,-9-1 9 0 0,0-1 0 0 0,1 0 0 0 0,-1 0 1 0 0,0 0-1 0 0,0-1 0 0 0,0 0 0 0 0,0 0 0 0 0,-1 0 0 0 0,1 0 0 0 0,0-1 1 0 0,-1 0-1 0 0,8-6 0 0 0,3-4 36 0 0,-1 0 0 0 0,14-16-1 0 0,45-66 23 0 0,-39 48-51 0 0,-16 20 8 0 0,0 0 0 0 0,20-45 0 0 0,19-63 72 0 0,-38 82-49 0 0,15-64-1 0 0,-27 88-33 0 0,-2 0 0 0 0,-1 0-1 0 0,0-59 1 0 0,-5 73-13 0 0,0 1 0 0 0,-1-1 0 0 0,-6-20 0 0 0,5 26 0 0 0,0 1 0 0 0,0 0 0 0 0,0 0 0 0 0,-1 0 0 0 0,0 0 0 0 0,-1 1 0 0 0,-5-8 0 0 0,7 10 0 0 0,0 3 0 0 0,-22-15 0 0 0,17 13-11 0 0,-1 3-46 0 0,6 3-23 0 0,-4 6 28 0 0,1 0 34 0 0,5-1-40 0 0,-2 0 44 0 0,1 0 0 0 0,0 0-1 0 0,1 0 1 0 0,-1 0 0 0 0,1 0-1 0 0,1 0 1 0 0,-1 0 0 0 0,1 0-1 0 0,2 13 1 0 0,-1-9 9 0 0,13 77-47 0 0,-8-55 40 0 0,12 110-49 0 0,-5-26 58 0 0,6 40 3 0 0,6 37 0 0 0,-23-184 0 0 0,0-1 0 0 0,0 1 0 0 0,1-1 0 0 0,6 17 0 0 0,-4-14 1 0 0,-1 0 1 0 0,0-1 1 0 0,1-1-1 0 0,8 14 1 0 0,-4-14 48 0 0,-5-7-49 0 0,11 9 25 0 0,-10-11-11 0 0,-1-1-6 0 0,0 0-4 0 0,-1 0 0 0 0,0 1 0 0 0,1-1 0 0 0,-1-1 0 0 0,1 1 0 0 0,-1 0 0 0 0,0-1-1 0 0,1 0 1 0 0,-1 1 0 0 0,0-1 0 0 0,1-1 0 0 0,5-2 0 0 0,3-2 57 0 0,21-15 0 0 0,-29 18-52 0 0,8-6 18 0 0,-1 0 0 0 0,0-1 1 0 0,0 0-1 0 0,15-19 0 0 0,-6 3 13 0 0,16-28-1 0 0,-30 44-38 0 0,10-15 11 0 0,-1-1 1 0 0,-1 0-1 0 0,-1-1 0 0 0,12-36 1 0 0,-18 40 21 0 0,12-49-17 0 0,-17 63-18 0 0,-1-1 1 0 0,0 1-1 0 0,0-1 1 0 0,-1 0-1 0 0,-2-15 1 0 0,1 10 38 0 0,1 11-39 0 0,0 0 0 0 0,0 0 0 0 0,-1 0 1 0 0,0 0-1 0 0,1 0 0 0 0,-1 0 0 0 0,-1 0 0 0 0,1 0 1 0 0,-1 1-1 0 0,-2-6 0 0 0,4 8 1 0 0,-1 0 1 0 0,1 0-1 0 0,0 0 0 0 0,0 0 1 0 0,-1 0-1 0 0,1 0 0 0 0,-1 0 1 0 0,1 1-1 0 0,-1-1 0 0 0,1 0 1 0 0,-1 0-1 0 0,0 1 0 0 0,1-1 1 0 0,-1 0-1 0 0,0 1 0 0 0,0-1 1 0 0,-1 0-1 0 0,0-1 9 0 0,-11-7 2 0 0,8 8-13 0 0,2 2-2 0 0,-7-3 2 0 0,-5 4 2 0 0,12 0-3 0 0,2 0-11 0 0,-2 0-30 0 0,-1 6 20 0 0,2-4-20 0 0,1-3 41 0 0,0 1 0 0 0,0 0 1 0 0,1 0-1 0 0,-1 0 0 0 0,0 0 1 0 0,1-1-1 0 0,0 1 0 0 0,-1 0 1 0 0,1 0-1 0 0,0 0 0 0 0,0 0 0 0 0,0 0 1 0 0,0 0-1 0 0,0 0 0 0 0,1 0 1 0 0,0 3-1 0 0,1 1 2 0 0,53 258-209 0 0,-51-239 212 0 0,2 0-1 0 0,1-1 0 0 0,0 0 1 0 0,2 0-1 0 0,18 33 1 0 0,-23-47 14 0 0,2-1 1 0 0,0 0-1 0 0,0 0 1 0 0,0-1-1 0 0,1 1 1 0 0,0-1 0 0 0,1-1-1 0 0,0 0 1 0 0,0 0-1 0 0,0 0 1 0 0,1-1-1 0 0,0 0 1 0 0,0-1-1 0 0,1 0 1 0 0,15 6-1 0 0,-19-10 32 0 0,0 0 0 0 0,1 0 0 0 0,-1 0 0 0 0,1-1 0 0 0,-1 1 0 0 0,1-2 0 0 0,-1 1 0 0 0,0-1 0 0 0,1 0-1 0 0,-1 0 1 0 0,8-3 0 0 0,-5 1-534 0 0,1 0 0 0 0,12-7 0 0 0,13-12-6965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20T12:58:24.39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96 821 6447 0 0,'0'0'586'0'0,"-12"-4"1678"0"0,-5-4-963 0 0,15 7-812 0 0,1 0-10 0 0,-42-28 3145 0 0,42 28-3231 0 0,-19-9 3751 0 0,21 12-3968 0 0,-1-1-127 0 0,0 1-1 0 0,0-1 0 0 0,1 0 0 0 0,-1 0 1 0 0,1 0-1 0 0,-1 0 0 0 0,1 0 1 0 0,-1 0-1 0 0,1 0 0 0 0,0 0 1 0 0,0 0-1 0 0,-1 0 0 0 0,1 0 0 0 0,0 0 1 0 0,0-1-1 0 0,0 1 0 0 0,2 1 1 0 0,-1 0 29 0 0,1-1 0 0 0,0 1 0 0 0,0-1 0 0 0,1 0 0 0 0,-1 0 1 0 0,5 1-1 0 0,-1-1 28 0 0,0 0 1 0 0,0 0-1 0 0,0-1 1 0 0,0 0 0 0 0,14-1-1 0 0,-4-4 25 0 0,-1 0 0 0 0,1 0-1 0 0,-1-2 1 0 0,22-12 0 0 0,11-4 55 0 0,27-14 20 0 0,23-8 28 0 0,45-15-88 0 0,-57 22-36 0 0,2-3 138 0 0,-25 10-24 0 0,69-34 343 0 0,110-44-63 0 0,57-14-223 0 0,-230 98-261 0 0,-4 2 13 0 0,-8 2 135 0 0,-10 0 100 0 0,79-24 0 0 0,-73 28-289 0 0,-34 11 82 0 0,-5 1 154 0 0,0-1 0 0 0,23-11-1 0 0,-37 17 37 0 0,-26 3-3132 0 0,11 0 361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20T12:58:27.29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46 37 1375 0 0,'0'0'19584'0'0,"2"-1"-19472"0"0,22-2 535 0 0,30-3 185 0 0,15 2-240 0 0,10 1-295 0 0,-49 4-220 0 0,-19-2-76 0 0,0 2 0 0 0,0-1-1 0 0,0 2 1 0 0,14 2-1 0 0,79 21 0 0 0,-58-15 0 0 0,-33-8 0 0 0,-1 0 0 0 0,22 8 0 0 0,-14-4 0 0 0,-15-5 0 0 0,-1 0 0 0 0,0 1 0 0 0,1 0 0 0 0,-1-1 0 0 0,8 6 0 0 0,-2-2 0 0 0,0-1 4 0 0,0 1-8 0 0,-4 1 57 0 0,10 7 206 0 0,-15-11-11 0 0,1-1-176 0 0,3 6 0 0 0,-3-6 80 0 0,-2 1-85 0 0,2 7-54 0 0,-3 1-2 0 0,1-6 22 0 0,-1-1-14 0 0,-11 14 57 0 0,-1 7-12 0 0,-33 60-14 0 0,13-21-80 0 0,-60 85-1 0 0,54-96 31 0 0,-81 113 0 0 0,107-152 0 0 0,10-10 0 0 0,-1 0 0 0 0,1 0 0 0 0,0 0 0 0 0,0 1 0 0 0,0-1 0 0 0,-3 7 0 0 0,5-7 0 0 0,-1 1 0 0 0,-10 5 0 0 0,2-6 12 0 0,2 0 47 0 0,7-3-56 0 0,1 0 1 0 0,-1-1-1 0 0,0 1 0 0 0,1 0 1 0 0,-1-1-1 0 0,0 1 1 0 0,1 0-1 0 0,-1-1 0 0 0,1 1 1 0 0,-1-1-1 0 0,1 1 1 0 0,-1-1-1 0 0,1 1 1 0 0,-1-1-1 0 0,1 1 0 0 0,-1-1 1 0 0,0 0-1 0 0,1 0 1 0 0,-1 0-4 0 0,-1 0 0 0 0,0-1 0 0 0,1 1 0 0 0,0-1 0 0 0,-1 1 0 0 0,1-1 0 0 0,0 0 0 0 0,0 0 0 0 0,0 0 0 0 0,0 1 0 0 0,0-1 0 0 0,0 0 0 0 0,0-3 0 0 0,-10-21 0 0 0,-7-12 55 0 0,-16-50-1 0 0,9 22 21 0 0,-1 9-75 0 0,15 35 0 0 0,2 0 0 0 0,0 0 0 0 0,-6-26 0 0 0,8 25 27 0 0,-15-39 1 0 0,14 44-10 0 0,1 0 0 0 0,1-1 1 0 0,-6-31-1 0 0,-4-59-18 0 0,10 50 11 0 0,5 57 197 0 0,29 95-131 0 0,26 99-213 0 0,-44-156 136 0 0,18 46 0 0 0,-21-67 0 0 0,1 1 0 0 0,2-1 0 0 0,-1-1 0 0 0,-2-4 11 0 0,-4-6 42 0 0,2 3 15 0 0,-4-7-56 0 0,0-1-1 0 0,-1 0 0 0 0,1 1 1 0 0,0-1-1 0 0,-1 0 1 0 0,1 0-1 0 0,-1 0 1 0 0,1 0-1 0 0,-1 0 1 0 0,1 1-1 0 0,0-3 0 0 0,1-1-1 0 0,1-18 71 0 0,-3 3-71 0 0,-1 0-1 0 0,-1 1 1 0 0,-1-1 0 0 0,-4-18-1 0 0,-5-29 83 0 0,6 28-86 0 0,-15-54 0 0 0,19 88-6 0 0,-13-43-11 0 0,14 45-43 0 0,2 4-34 0 0,-1 0 73 0 0,1 1 1 0 0,0-1-1 0 0,-1 0 1 0 0,1 0-1 0 0,0 1 1 0 0,2 2-1 0 0,2 5-21 0 0,28 98-87 0 0,-9-22 4 0 0,-15-56 97 0 0,-3-10 7 0 0,1 0 0 0 0,13 25 0 0 0,-10-24 15 0 0,-2 3 0 0 0,-1-11 11 0 0,-5-9 31 0 0,4 2-20 0 0,-5-4 223 0 0,0-4-192 0 0,2-3-44 0 0,-1-1 0 0 0,0 0-1 0 0,0 0 1 0 0,0 0 0 0 0,-1 0 0 0 0,0 0-1 0 0,0 0 1 0 0,0 0 0 0 0,-1-6-1 0 0,-4-62 96 0 0,2 50-92 0 0,2 23-12 0 0,-10-245-128 0 0,15 291-23 0 0,-7 44-19 0 0,1-26 2 0 0,7 84 1 0 0,-3-124 114 0 0,13 99 26 0 0,-16-120 27 0 0,1-1 0 0 0,-1 0-1 0 0,0 1 1 0 0,0-1 0 0 0,1 1 0 0 0,-1-1-1 0 0,1 1 1 0 0,-1-1 0 0 0,1 0 0 0 0,0 1 0 0 0,-1-1-1 0 0,2 1 1 0 0,-2 3 71 0 0,1-6-61 0 0,-1 0-1 0 0,1 0 1 0 0,-1 1 0 0 0,1-1-1 0 0,0 0 1 0 0,-1 1 0 0 0,1-1-1 0 0,0 1 1 0 0,-1-1 0 0 0,1 1-1 0 0,0-1 1 0 0,0 1 0 0 0,0-1-1 0 0,0 1 1 0 0,11-8 61 0 0,-6 2-53 0 0,-1 0-1 0 0,0 0 1 0 0,0 0-1 0 0,0-1 1 0 0,-1 0-1 0 0,0 1 1 0 0,-1-2 0 0 0,1 1-1 0 0,2-10 1 0 0,19-75 93 0 0,-21 76-86 0 0,1-7-21 0 0,-2 1 0 0 0,0 0-1 0 0,-1-1 1 0 0,-1 1 0 0 0,-4-33 0 0 0,1 37 49 0 0,-1 14-55 0 0,1 2 4 0 0,-4-6-2 0 0,-4 5 0 0 0,9 3-6 0 0,-1 0 0 0 0,0 0 0 0 0,1 1 0 0 0,-1-1 0 0 0,0 1 0 0 0,1 0 0 0 0,-1-1 0 0 0,1 1-1 0 0,-1 0 1 0 0,1 0 0 0 0,-1 0 0 0 0,1 0 0 0 0,-1 0 0 0 0,1 0 0 0 0,0 0 0 0 0,0 0 0 0 0,0 1 0 0 0,0-1 0 0 0,0 1 0 0 0,0-1 0 0 0,-2 3 0 0 0,-2 5-25 0 0,0 0 0 0 0,-4 12 1 0 0,9-21 28 0 0,-20 54-37 0 0,2 0 0 0 0,3 2-1 0 0,-10 66 1 0 0,6 9-14 0 0,17-123 76 0 0,0 20 20 0 0,12-36 24 0 0,-3-2-67 0 0,0 0 0 0 0,-1 0 0 0 0,-1-1 0 0 0,9-19 0 0 0,1-2 0 0 0,47-105-80 0 0,-49 105 84 0 0,-1 0 0 0 0,10-46 0 0 0,-22 74 44 0 0,-5-2-36 0 0,4 6-12 0 0,1 0 0 0 0,-1-1 0 0 0,1 1 0 0 0,-1 0 0 0 0,1 0 0 0 0,-1 0 0 0 0,1 0 0 0 0,-1 0 0 0 0,0 0 0 0 0,1 0 0 0 0,-1 0 0 0 0,1 0 0 0 0,-1 0 0 0 0,1 0 0 0 0,-1 0 0 0 0,1 0 0 0 0,-2 1 0 0 0,-1 0-2 0 0,0 0 1 0 0,1 1-1 0 0,-1 0 0 0 0,0-1 0 0 0,0 1 0 0 0,1 0 1 0 0,-1 0-1 0 0,1 1 0 0 0,0-1 0 0 0,0 0 1 0 0,0 1-1 0 0,-3 3 0 0 0,-20 37-42 0 0,16-24 27 0 0,4-11-8 0 0,-11 23-10 0 0,13-19 35 0 0,3-11 0 0 0,0-1 0 0 0,0 1 0 0 0,0-1 0 0 0,0 1 0 0 0,0-1 0 0 0,1 1 0 0 0,-1-1 0 0 0,0 1 0 0 0,0-1 0 0 0,0 1 0 0 0,1-1 0 0 0,-1 1 0 0 0,0-1 0 0 0,1 0 0 0 0,-1 1 0 0 0,0-1 0 0 0,1 1 0 0 0,-1-1 0 0 0,0 0 0 0 0,2 1 0 0 0,-1 0 0 0 0,1-1 0 0 0,0 0 0 0 0,0 1 0 0 0,-1-1 0 0 0,1 0 0 0 0,0 0 0 0 0,0 0 0 0 0,-1 0 0 0 0,1 0 0 0 0,0 0 0 0 0,0-1 0 0 0,-1 1 0 0 0,1-1 0 0 0,0 1 0 0 0,-1-1 0 0 0,1 1 0 0 0,0-1 0 0 0,-1 0 0 0 0,3-2 0 0 0,30-20 0 0 0,-19 10-21 0 0,-1-1-1 0 0,0 0 0 0 0,-1-1 1 0 0,19-29-1 0 0,34-71-86 0 0,-58 98 108 0 0,-6 13-1 0 0,-1-12 13 0 0,-1 14 41 0 0,-30 5 86 0 0,26-1-134 0 0,0 0-1 0 0,0 1 1 0 0,0-1 0 0 0,0 0 0 0 0,0 1 0 0 0,1 0 0 0 0,-1 0 0 0 0,1 0-1 0 0,0 1 1 0 0,-4 5 0 0 0,-5 4-5 0 0,9-8 0 0 0,-4 14 0 0 0,3-6 0 0 0,4-12 0 0 0,0-1 0 0 0,0 1 0 0 0,0 0 0 0 0,0 0 0 0 0,0 0 0 0 0,0-1 0 0 0,0 1 0 0 0,0 0 0 0 0,0 0 0 0 0,0 0 0 0 0,1-1 0 0 0,-1 1 0 0 0,1 1 0 0 0,-1-1 0 0 0,0-1 0 0 0,1 1 0 0 0,-1-1 0 0 0,1 1 0 0 0,-1-1 0 0 0,1 1 0 0 0,-1-1 0 0 0,1 1 0 0 0,0-1 0 0 0,-1 1 0 0 0,1-1 0 0 0,0 0 0 0 0,-1 1 0 0 0,1-1 0 0 0,1 1 0 0 0,12-1 0 0 0,-8-1 0 0 0,0 0 0 0 0,0-1 0 0 0,-1 0 0 0 0,1 0 0 0 0,0-1 0 0 0,-1 1 0 0 0,1-1 0 0 0,-1 0 0 0 0,0-1 0 0 0,6-4 0 0 0,7-8 0 0 0,26-30 0 0 0,-44 46 0 0 0,3-3 0 0 0,8-14 0 0 0,-10 16 0 0 0,7-11-2 0 0,-8 12 3 0 0,0-1-1 0 0,1 1 0 0 0,-1 0 0 0 0,0 0 0 0 0,0 0 0 0 0,0-1 0 0 0,0 1 0 0 0,1 0 0 0 0,-1-1 0 0 0,0 1 0 0 0,0 0 0 0 0,0 0 0 0 0,0-1 0 0 0,0 1 0 0 0,0 0 0 0 0,0-1 0 0 0,0 1 1 0 0,0 0-1 0 0,0-1 0 0 0,0 1 0 0 0,0 0 0 0 0,0 0 0 0 0,0-1 0 0 0,0-11 11 0 0,-13 17 42 0 0,5 2-71 0 0,1 0 1 0 0,0 0-1 0 0,0 1 0 0 0,0 0 0 0 0,-6 11 0 0 0,-3 2-3 0 0,12-17 11 0 0,1 1 0 0 0,0 0 0 0 0,0 0 0 0 0,0 0-1 0 0,-2 7 1 0 0,0 0 7 0 0,0 0 3 0 0,-1 2 0 0 0,3 0 0 0 0,3-1 0 0 0,6 1 0 0 0,1-2 0 0 0,4-3 0 0 0,5 0-9 0 0,-12-8-14 0 0,3 0-12 0 0,12 7-61 0 0,-17-7 8 0 0,-1 1-326 0 0,0 0 141 0 0,-1-1 139 0 0,0-1 1 0 0,0 1-1 0 0,1 0 0 0 0,-1-1 0 0 0,0 1 0 0 0,0 0 0 0 0,0-1 0 0 0,0 1 0 0 0,1 0 0 0 0,-1-1 1 0 0,0 1-1 0 0,0-1 0 0 0,0 1 0 0 0,-1 0 0 0 0,1 0 0 0 0,-1 10-1314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8.png"/><Relationship Id="rId3" Type="http://schemas.openxmlformats.org/officeDocument/2006/relationships/image" Target="../media/image30.png"/><Relationship Id="rId7" Type="http://schemas.openxmlformats.org/officeDocument/2006/relationships/image" Target="../media/image5.png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in Bild, das Person enthält.&#10;&#10;Automatisch generierte Beschreibung">
            <a:extLst>
              <a:ext uri="{FF2B5EF4-FFF2-40B4-BE49-F238E27FC236}">
                <a16:creationId xmlns:a16="http://schemas.microsoft.com/office/drawing/2014/main" id="{78AB7CE5-5DDE-4FB2-A58A-F7F9C72FC3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9" r="3850" b="13326"/>
          <a:stretch/>
        </p:blipFill>
        <p:spPr bwMode="auto"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BA7E9E6-0446-4583-8953-3A1B839EC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0563" y="1678665"/>
            <a:ext cx="3887839" cy="2372168"/>
          </a:xfrm>
        </p:spPr>
        <p:txBody>
          <a:bodyPr>
            <a:normAutofit/>
          </a:bodyPr>
          <a:lstStyle/>
          <a:p>
            <a:r>
              <a:rPr lang="de-AT"/>
              <a:t>Die OK! Klasse</a:t>
            </a:r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0AF5715-10E0-41BA-84D1-4548A82059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0563" y="4050833"/>
            <a:ext cx="3893440" cy="1096899"/>
          </a:xfrm>
        </p:spPr>
        <p:txBody>
          <a:bodyPr>
            <a:normAutofit/>
          </a:bodyPr>
          <a:lstStyle/>
          <a:p>
            <a:r>
              <a:rPr lang="de-AT"/>
              <a:t>Ein Zwischenbericht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37192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925620E-B49E-429F-9251-3FEE64F4EEFF}"/>
              </a:ext>
            </a:extLst>
          </p:cNvPr>
          <p:cNvSpPr txBox="1"/>
          <p:nvPr/>
        </p:nvSpPr>
        <p:spPr>
          <a:xfrm>
            <a:off x="1180407" y="1374371"/>
            <a:ext cx="10789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Der Projektbeginn: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Wir haben aus 40 gemeldeten </a:t>
            </a:r>
            <a:r>
              <a:rPr lang="de-AT" dirty="0" err="1"/>
              <a:t>Schüler:innen</a:t>
            </a:r>
            <a:r>
              <a:rPr lang="de-AT" dirty="0"/>
              <a:t> 20 ausgewählt</a:t>
            </a:r>
          </a:p>
          <a:p>
            <a:r>
              <a:rPr lang="de-AT" dirty="0"/>
              <a:t>Unsere Maxime war: „We </a:t>
            </a:r>
            <a:r>
              <a:rPr lang="de-AT" dirty="0" err="1"/>
              <a:t>hire</a:t>
            </a:r>
            <a:r>
              <a:rPr lang="de-AT" dirty="0"/>
              <a:t> for </a:t>
            </a:r>
            <a:r>
              <a:rPr lang="de-AT" dirty="0" err="1"/>
              <a:t>attitude</a:t>
            </a:r>
            <a:r>
              <a:rPr lang="de-AT" dirty="0"/>
              <a:t> and </a:t>
            </a:r>
            <a:r>
              <a:rPr lang="de-AT" dirty="0" err="1"/>
              <a:t>train</a:t>
            </a:r>
            <a:r>
              <a:rPr lang="de-AT" dirty="0"/>
              <a:t> for </a:t>
            </a:r>
            <a:r>
              <a:rPr lang="de-AT" dirty="0" err="1"/>
              <a:t>skills</a:t>
            </a:r>
            <a:r>
              <a:rPr lang="de-AT" dirty="0"/>
              <a:t>“</a:t>
            </a:r>
          </a:p>
        </p:txBody>
      </p:sp>
      <p:sp>
        <p:nvSpPr>
          <p:cNvPr id="3" name="Additionszeichen 2">
            <a:extLst>
              <a:ext uri="{FF2B5EF4-FFF2-40B4-BE49-F238E27FC236}">
                <a16:creationId xmlns:a16="http://schemas.microsoft.com/office/drawing/2014/main" id="{747A8570-8291-4D08-84F2-C218E1F285BF}"/>
              </a:ext>
            </a:extLst>
          </p:cNvPr>
          <p:cNvSpPr/>
          <p:nvPr/>
        </p:nvSpPr>
        <p:spPr>
          <a:xfrm>
            <a:off x="1230284" y="3502429"/>
            <a:ext cx="958734" cy="106957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43965A5-CFB4-473D-A59C-074B7CBB6321}"/>
              </a:ext>
            </a:extLst>
          </p:cNvPr>
          <p:cNvSpPr txBox="1"/>
          <p:nvPr/>
        </p:nvSpPr>
        <p:spPr>
          <a:xfrm>
            <a:off x="2322021" y="3575549"/>
            <a:ext cx="6517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Der mehrteilige Auswahlprozess (Fachpraktische Übungen, Gruppendynamische Interventionen, gestalterische Aufgaben, Interview) zeigte klare Ergebnisse und stellt sich  als geeignet heraus: 90% der </a:t>
            </a:r>
            <a:r>
              <a:rPr lang="de-AT" dirty="0" err="1"/>
              <a:t>SuS</a:t>
            </a:r>
            <a:r>
              <a:rPr lang="de-AT" dirty="0"/>
              <a:t> sind bei uns „richtig“</a:t>
            </a:r>
          </a:p>
        </p:txBody>
      </p:sp>
      <p:sp>
        <p:nvSpPr>
          <p:cNvPr id="5" name="Minuszeichen 4">
            <a:extLst>
              <a:ext uri="{FF2B5EF4-FFF2-40B4-BE49-F238E27FC236}">
                <a16:creationId xmlns:a16="http://schemas.microsoft.com/office/drawing/2014/main" id="{849BA292-1054-4A3B-ABAB-A7188E21D819}"/>
              </a:ext>
            </a:extLst>
          </p:cNvPr>
          <p:cNvSpPr/>
          <p:nvPr/>
        </p:nvSpPr>
        <p:spPr>
          <a:xfrm>
            <a:off x="1230284" y="5483629"/>
            <a:ext cx="1140228" cy="471054"/>
          </a:xfrm>
          <a:prstGeom prst="mathMinu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9714AC4-87AB-4DF1-BC4F-3CC261AE5145}"/>
              </a:ext>
            </a:extLst>
          </p:cNvPr>
          <p:cNvSpPr txBox="1"/>
          <p:nvPr/>
        </p:nvSpPr>
        <p:spPr>
          <a:xfrm>
            <a:off x="2388522" y="5499728"/>
            <a:ext cx="6384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err="1"/>
              <a:t>Kommunikationweg</a:t>
            </a:r>
            <a:r>
              <a:rPr lang="de-AT" dirty="0"/>
              <a:t> zu den </a:t>
            </a:r>
            <a:r>
              <a:rPr lang="de-AT" dirty="0" err="1"/>
              <a:t>Jugendcoaches</a:t>
            </a:r>
            <a:r>
              <a:rPr lang="de-AT" dirty="0"/>
              <a:t>, obwohl im Startmeeting vereinbart, funktioniert nicht. </a:t>
            </a:r>
          </a:p>
        </p:txBody>
      </p:sp>
    </p:spTree>
    <p:extLst>
      <p:ext uri="{BB962C8B-B14F-4D97-AF65-F5344CB8AC3E}">
        <p14:creationId xmlns:p14="http://schemas.microsoft.com/office/powerpoint/2010/main" val="2257954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925620E-B49E-429F-9251-3FEE64F4EEFF}"/>
              </a:ext>
            </a:extLst>
          </p:cNvPr>
          <p:cNvSpPr txBox="1"/>
          <p:nvPr/>
        </p:nvSpPr>
        <p:spPr>
          <a:xfrm>
            <a:off x="1180407" y="1374371"/>
            <a:ext cx="10789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Der Schulanfang:</a:t>
            </a:r>
          </a:p>
          <a:p>
            <a:endParaRPr lang="de-AT" dirty="0"/>
          </a:p>
          <a:p>
            <a:r>
              <a:rPr lang="de-AT" dirty="0"/>
              <a:t>Von den 20 aufgenommenen </a:t>
            </a:r>
            <a:r>
              <a:rPr lang="de-AT" dirty="0" err="1"/>
              <a:t>Schüler:innen</a:t>
            </a:r>
            <a:r>
              <a:rPr lang="de-AT" dirty="0"/>
              <a:t> kommen 18 </a:t>
            </a:r>
          </a:p>
          <a:p>
            <a:r>
              <a:rPr lang="de-AT" dirty="0"/>
              <a:t>2 haben eine Lehrstelle gefunden. </a:t>
            </a:r>
          </a:p>
        </p:txBody>
      </p:sp>
      <p:sp>
        <p:nvSpPr>
          <p:cNvPr id="3" name="Additionszeichen 2">
            <a:extLst>
              <a:ext uri="{FF2B5EF4-FFF2-40B4-BE49-F238E27FC236}">
                <a16:creationId xmlns:a16="http://schemas.microsoft.com/office/drawing/2014/main" id="{747A8570-8291-4D08-84F2-C218E1F285BF}"/>
              </a:ext>
            </a:extLst>
          </p:cNvPr>
          <p:cNvSpPr/>
          <p:nvPr/>
        </p:nvSpPr>
        <p:spPr>
          <a:xfrm>
            <a:off x="1230284" y="3502429"/>
            <a:ext cx="958734" cy="106957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43965A5-CFB4-473D-A59C-074B7CBB6321}"/>
              </a:ext>
            </a:extLst>
          </p:cNvPr>
          <p:cNvSpPr txBox="1"/>
          <p:nvPr/>
        </p:nvSpPr>
        <p:spPr>
          <a:xfrm>
            <a:off x="2255518" y="3821636"/>
            <a:ext cx="6517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Wir füllen auf – von der Warteliste.</a:t>
            </a:r>
          </a:p>
        </p:txBody>
      </p:sp>
      <p:sp>
        <p:nvSpPr>
          <p:cNvPr id="5" name="Minuszeichen 4">
            <a:extLst>
              <a:ext uri="{FF2B5EF4-FFF2-40B4-BE49-F238E27FC236}">
                <a16:creationId xmlns:a16="http://schemas.microsoft.com/office/drawing/2014/main" id="{849BA292-1054-4A3B-ABAB-A7188E21D819}"/>
              </a:ext>
            </a:extLst>
          </p:cNvPr>
          <p:cNvSpPr/>
          <p:nvPr/>
        </p:nvSpPr>
        <p:spPr>
          <a:xfrm>
            <a:off x="1230284" y="5483629"/>
            <a:ext cx="1140228" cy="471054"/>
          </a:xfrm>
          <a:prstGeom prst="mathMinu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9714AC4-87AB-4DF1-BC4F-3CC261AE5145}"/>
              </a:ext>
            </a:extLst>
          </p:cNvPr>
          <p:cNvSpPr txBox="1"/>
          <p:nvPr/>
        </p:nvSpPr>
        <p:spPr>
          <a:xfrm>
            <a:off x="2370512" y="4980492"/>
            <a:ext cx="63841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Der erfahrene Kollege Walter wird überraschend Direktor in der </a:t>
            </a:r>
            <a:r>
              <a:rPr lang="de-AT" dirty="0" err="1"/>
              <a:t>Seegasse</a:t>
            </a:r>
            <a:r>
              <a:rPr lang="de-AT" dirty="0"/>
              <a:t> – Kollege Pohl springt als KV ein- und damit ins kalte Wasser. </a:t>
            </a:r>
          </a:p>
          <a:p>
            <a:r>
              <a:rPr lang="de-AT" dirty="0"/>
              <a:t>Durch den Abgang von Koll Walter fehlt im Team der zweite Sozialpädagoge. </a:t>
            </a:r>
          </a:p>
        </p:txBody>
      </p:sp>
    </p:spTree>
    <p:extLst>
      <p:ext uri="{BB962C8B-B14F-4D97-AF65-F5344CB8AC3E}">
        <p14:creationId xmlns:p14="http://schemas.microsoft.com/office/powerpoint/2010/main" val="701384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925620E-B49E-429F-9251-3FEE64F4EEFF}"/>
              </a:ext>
            </a:extLst>
          </p:cNvPr>
          <p:cNvSpPr txBox="1"/>
          <p:nvPr/>
        </p:nvSpPr>
        <p:spPr>
          <a:xfrm>
            <a:off x="1180407" y="1374371"/>
            <a:ext cx="10789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Die Sprachstandserhebung:</a:t>
            </a:r>
          </a:p>
          <a:p>
            <a:endParaRPr lang="de-AT" dirty="0"/>
          </a:p>
          <a:p>
            <a:r>
              <a:rPr lang="de-AT" dirty="0"/>
              <a:t>Ein Drittel hat gute bis sehr gute Kenntnisse (auf die Schulstufe bezogen)</a:t>
            </a:r>
          </a:p>
          <a:p>
            <a:r>
              <a:rPr lang="de-AT" dirty="0"/>
              <a:t>Ein Drittel hat Schwächen im Ausdruck, in der Grammatik und in der Rechtschreibung</a:t>
            </a:r>
          </a:p>
          <a:p>
            <a:r>
              <a:rPr lang="de-AT" dirty="0"/>
              <a:t>Ein Drittel hat kaum Sprach- oder Schreibrichtigkeit und teilweise kein sinnerfassendes </a:t>
            </a:r>
          </a:p>
          <a:p>
            <a:r>
              <a:rPr lang="de-AT" dirty="0"/>
              <a:t>Lesen. </a:t>
            </a:r>
          </a:p>
        </p:txBody>
      </p:sp>
      <p:sp>
        <p:nvSpPr>
          <p:cNvPr id="3" name="Additionszeichen 2">
            <a:extLst>
              <a:ext uri="{FF2B5EF4-FFF2-40B4-BE49-F238E27FC236}">
                <a16:creationId xmlns:a16="http://schemas.microsoft.com/office/drawing/2014/main" id="{747A8570-8291-4D08-84F2-C218E1F285BF}"/>
              </a:ext>
            </a:extLst>
          </p:cNvPr>
          <p:cNvSpPr/>
          <p:nvPr/>
        </p:nvSpPr>
        <p:spPr>
          <a:xfrm>
            <a:off x="1230284" y="3502429"/>
            <a:ext cx="958734" cy="106957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43965A5-CFB4-473D-A59C-074B7CBB6321}"/>
              </a:ext>
            </a:extLst>
          </p:cNvPr>
          <p:cNvSpPr txBox="1"/>
          <p:nvPr/>
        </p:nvSpPr>
        <p:spPr>
          <a:xfrm>
            <a:off x="2255518" y="3821635"/>
            <a:ext cx="7071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Zwei Drittel entsprechen unserer „üblichen“ Klientel. Wir sind zu zweit in Deutsch.</a:t>
            </a:r>
          </a:p>
        </p:txBody>
      </p:sp>
      <p:sp>
        <p:nvSpPr>
          <p:cNvPr id="5" name="Minuszeichen 4">
            <a:extLst>
              <a:ext uri="{FF2B5EF4-FFF2-40B4-BE49-F238E27FC236}">
                <a16:creationId xmlns:a16="http://schemas.microsoft.com/office/drawing/2014/main" id="{849BA292-1054-4A3B-ABAB-A7188E21D819}"/>
              </a:ext>
            </a:extLst>
          </p:cNvPr>
          <p:cNvSpPr/>
          <p:nvPr/>
        </p:nvSpPr>
        <p:spPr>
          <a:xfrm>
            <a:off x="1230284" y="5483629"/>
            <a:ext cx="1140228" cy="471054"/>
          </a:xfrm>
          <a:prstGeom prst="mathMinu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9714AC4-87AB-4DF1-BC4F-3CC261AE5145}"/>
              </a:ext>
            </a:extLst>
          </p:cNvPr>
          <p:cNvSpPr txBox="1"/>
          <p:nvPr/>
        </p:nvSpPr>
        <p:spPr>
          <a:xfrm>
            <a:off x="2370512" y="5196623"/>
            <a:ext cx="6384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Die </a:t>
            </a:r>
            <a:r>
              <a:rPr lang="de-AT" dirty="0" err="1"/>
              <a:t>SuS</a:t>
            </a:r>
            <a:r>
              <a:rPr lang="de-AT" dirty="0"/>
              <a:t>, die kaum einen richtigen Satz sprechen oder schreiben können – haben </a:t>
            </a:r>
            <a:r>
              <a:rPr lang="de-AT" b="1" dirty="0"/>
              <a:t>alle</a:t>
            </a:r>
            <a:r>
              <a:rPr lang="de-AT" dirty="0"/>
              <a:t> positive bis sehr positive Zeugnisse der abgebenden Schulen. </a:t>
            </a:r>
          </a:p>
        </p:txBody>
      </p:sp>
    </p:spTree>
    <p:extLst>
      <p:ext uri="{BB962C8B-B14F-4D97-AF65-F5344CB8AC3E}">
        <p14:creationId xmlns:p14="http://schemas.microsoft.com/office/powerpoint/2010/main" val="3985528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D0F73D6E-6163-4CC7-839B-412544827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985731"/>
            <a:ext cx="8129607" cy="213859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9D84B700-EFCE-477A-808F-1E0ECACB39E6}"/>
              </a:ext>
            </a:extLst>
          </p:cNvPr>
          <p:cNvSpPr txBox="1"/>
          <p:nvPr/>
        </p:nvSpPr>
        <p:spPr>
          <a:xfrm>
            <a:off x="1041862" y="1030778"/>
            <a:ext cx="652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Ein Beispiel: (Der Zeitungsartikel aus den „Kindernachrichten der OÖ Nachrichten“ lag vor)</a:t>
            </a:r>
          </a:p>
        </p:txBody>
      </p:sp>
    </p:spTree>
    <p:extLst>
      <p:ext uri="{BB962C8B-B14F-4D97-AF65-F5344CB8AC3E}">
        <p14:creationId xmlns:p14="http://schemas.microsoft.com/office/powerpoint/2010/main" val="1194485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925620E-B49E-429F-9251-3FEE64F4EEFF}"/>
              </a:ext>
            </a:extLst>
          </p:cNvPr>
          <p:cNvSpPr txBox="1"/>
          <p:nvPr/>
        </p:nvSpPr>
        <p:spPr>
          <a:xfrm>
            <a:off x="399011" y="432263"/>
            <a:ext cx="994202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Unsere </a:t>
            </a:r>
            <a:r>
              <a:rPr lang="de-AT" b="1" dirty="0" err="1"/>
              <a:t>Schüler:innen</a:t>
            </a:r>
            <a:r>
              <a:rPr lang="de-AT" b="1" dirty="0"/>
              <a:t>:</a:t>
            </a:r>
          </a:p>
          <a:p>
            <a:endParaRPr lang="de-AT" b="1" dirty="0"/>
          </a:p>
          <a:p>
            <a:r>
              <a:rPr lang="de-AT" b="1" dirty="0"/>
              <a:t>Kommen aus: </a:t>
            </a:r>
          </a:p>
          <a:p>
            <a:r>
              <a:rPr lang="de-AT" dirty="0"/>
              <a:t>Afghanistan, Armenien, Irak, Kosovo, Mazedonien, Österreich, Rumänien,</a:t>
            </a:r>
          </a:p>
          <a:p>
            <a:r>
              <a:rPr lang="de-AT" dirty="0"/>
              <a:t>Tschetschenien, Ungarn, Ukraine, Syrien</a:t>
            </a:r>
          </a:p>
          <a:p>
            <a:endParaRPr lang="de-AT" dirty="0"/>
          </a:p>
          <a:p>
            <a:r>
              <a:rPr lang="de-AT" b="1" dirty="0"/>
              <a:t>Sprechen:</a:t>
            </a:r>
            <a:r>
              <a:rPr lang="de-AT" dirty="0"/>
              <a:t> </a:t>
            </a:r>
          </a:p>
          <a:p>
            <a:r>
              <a:rPr lang="de-AT" dirty="0"/>
              <a:t>Albanisch, Arabisch, Armenisch, Dari, Deutsch, Kurdisch, Rumänisch, Serbisch, Ukrainisch</a:t>
            </a:r>
          </a:p>
          <a:p>
            <a:endParaRPr lang="de-AT" dirty="0"/>
          </a:p>
          <a:p>
            <a:r>
              <a:rPr lang="de-AT" b="1" dirty="0"/>
              <a:t>Haben multiple Problemlagen:</a:t>
            </a:r>
          </a:p>
          <a:p>
            <a:r>
              <a:rPr lang="de-AT" dirty="0"/>
              <a:t>Alle  - kommen aus prekären Verhältnissen</a:t>
            </a:r>
          </a:p>
          <a:p>
            <a:pPr marL="342900" indent="-342900">
              <a:buAutoNum type="arabicPlain" startAt="2"/>
            </a:pPr>
            <a:r>
              <a:rPr lang="de-AT" dirty="0"/>
              <a:t>- warten auf einen Asylbescheid, </a:t>
            </a:r>
          </a:p>
          <a:p>
            <a:pPr marL="342900" indent="-342900">
              <a:buAutoNum type="arabicPlain"/>
            </a:pPr>
            <a:r>
              <a:rPr lang="de-AT" dirty="0"/>
              <a:t>- versteckt sich vor der Asylbehörde, damit er nicht, trotz laufenden Einspruchs,</a:t>
            </a:r>
            <a:br>
              <a:rPr lang="de-AT" dirty="0"/>
            </a:br>
            <a:r>
              <a:rPr lang="de-AT" dirty="0"/>
              <a:t>      abgeschoben wird</a:t>
            </a:r>
          </a:p>
          <a:p>
            <a:r>
              <a:rPr lang="de-AT" dirty="0"/>
              <a:t>1 – freiwillig zu Weihnachten ausgereist, wegen negativen Bescheides</a:t>
            </a:r>
          </a:p>
          <a:p>
            <a:r>
              <a:rPr lang="de-AT" dirty="0"/>
              <a:t>2 – leiden an einer PTBS, haben Albträume und Schlafstörungen</a:t>
            </a:r>
          </a:p>
          <a:p>
            <a:r>
              <a:rPr lang="de-AT" dirty="0"/>
              <a:t>1 – diagnostizierte Depression, Zwangsgedanken und PTBS nach Gewalterfahrung, Mutter non</a:t>
            </a:r>
            <a:br>
              <a:rPr lang="de-AT" dirty="0"/>
            </a:br>
            <a:r>
              <a:rPr lang="de-AT" dirty="0"/>
              <a:t>     </a:t>
            </a:r>
            <a:r>
              <a:rPr lang="de-AT" dirty="0" err="1"/>
              <a:t>compliant</a:t>
            </a:r>
            <a:endParaRPr lang="de-AT" dirty="0"/>
          </a:p>
          <a:p>
            <a:r>
              <a:rPr lang="de-AT" dirty="0"/>
              <a:t>1 – Antriebsstörung/Depression</a:t>
            </a:r>
          </a:p>
          <a:p>
            <a:r>
              <a:rPr lang="de-AT" dirty="0"/>
              <a:t>1 – Störung der Impulskontrolle, Panikattacken, stationär auf der Kinderpsychiatrie gewesen</a:t>
            </a:r>
          </a:p>
          <a:p>
            <a:r>
              <a:rPr lang="de-AT" dirty="0"/>
              <a:t>4 – Mädchen mit Gewalterfahrung/Wegweisung männlicher Verwandter/Krisenzentrum</a:t>
            </a:r>
          </a:p>
          <a:p>
            <a:r>
              <a:rPr lang="de-AT" dirty="0"/>
              <a:t>1 – ist direkt aus dem Frauenhaus ins Obdachlosenhaus übersiedelt</a:t>
            </a:r>
          </a:p>
        </p:txBody>
      </p:sp>
    </p:spTree>
    <p:extLst>
      <p:ext uri="{BB962C8B-B14F-4D97-AF65-F5344CB8AC3E}">
        <p14:creationId xmlns:p14="http://schemas.microsoft.com/office/powerpoint/2010/main" val="4052237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BF77470-4C6D-4344-892C-2BB5B19CE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081" y="2541384"/>
            <a:ext cx="8412478" cy="177523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F0BC7D9-AE79-47DF-89C7-9AB8DA74C5FB}"/>
              </a:ext>
            </a:extLst>
          </p:cNvPr>
          <p:cNvSpPr txBox="1"/>
          <p:nvPr/>
        </p:nvSpPr>
        <p:spPr>
          <a:xfrm>
            <a:off x="1280160" y="1082040"/>
            <a:ext cx="3992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Wir haben Gedichte geschrieben…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35704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925620E-B49E-429F-9251-3FEE64F4EEFF}"/>
              </a:ext>
            </a:extLst>
          </p:cNvPr>
          <p:cNvSpPr txBox="1"/>
          <p:nvPr/>
        </p:nvSpPr>
        <p:spPr>
          <a:xfrm>
            <a:off x="509847" y="466925"/>
            <a:ext cx="107899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Interventionen:</a:t>
            </a:r>
          </a:p>
          <a:p>
            <a:r>
              <a:rPr lang="de-AT" dirty="0"/>
              <a:t>- Intensive Gespräche mit den </a:t>
            </a:r>
            <a:r>
              <a:rPr lang="de-AT" dirty="0" err="1"/>
              <a:t>Schüler:innen</a:t>
            </a:r>
            <a:r>
              <a:rPr lang="de-AT" dirty="0"/>
              <a:t>, den Erziehungsberechtigten (sofern greifbar) und</a:t>
            </a:r>
            <a:br>
              <a:rPr lang="de-AT" dirty="0"/>
            </a:br>
            <a:r>
              <a:rPr lang="de-AT" dirty="0"/>
              <a:t>  Behörden</a:t>
            </a:r>
          </a:p>
          <a:p>
            <a:pPr marL="285750" indent="-285750">
              <a:buFontTx/>
              <a:buChar char="-"/>
            </a:pPr>
            <a:r>
              <a:rPr lang="de-AT" dirty="0"/>
              <a:t>Offizielle Briefe über die Direktion, die Asylbehörde betreffend</a:t>
            </a:r>
          </a:p>
          <a:p>
            <a:pPr marL="285750" indent="-285750">
              <a:buFontTx/>
              <a:buChar char="-"/>
            </a:pPr>
            <a:r>
              <a:rPr lang="de-AT" dirty="0"/>
              <a:t>Workshop zu den Themen „psychische Erkrankung“</a:t>
            </a:r>
          </a:p>
          <a:p>
            <a:pPr marL="285750" indent="-285750">
              <a:buFontTx/>
              <a:buChar char="-"/>
            </a:pPr>
            <a:r>
              <a:rPr lang="de-AT" dirty="0"/>
              <a:t>Zusätzliche Betreuung durch Koll. </a:t>
            </a:r>
            <a:r>
              <a:rPr lang="de-AT" dirty="0" err="1"/>
              <a:t>Kalnoky</a:t>
            </a:r>
            <a:r>
              <a:rPr lang="de-AT" dirty="0"/>
              <a:t> (Sozialarbeiter)</a:t>
            </a:r>
          </a:p>
          <a:p>
            <a:pPr marL="285750" indent="-285750">
              <a:buFontTx/>
              <a:buChar char="-"/>
            </a:pPr>
            <a:r>
              <a:rPr lang="de-AT" dirty="0"/>
              <a:t>Gelder privater </a:t>
            </a:r>
            <a:r>
              <a:rPr lang="de-AT" dirty="0" err="1"/>
              <a:t>Sponsor:innen</a:t>
            </a:r>
            <a:r>
              <a:rPr lang="de-AT" dirty="0"/>
              <a:t> für das komplette </a:t>
            </a:r>
            <a:r>
              <a:rPr lang="de-AT" dirty="0" err="1"/>
              <a:t>Kochgeld</a:t>
            </a:r>
            <a:r>
              <a:rPr lang="de-AT" dirty="0"/>
              <a:t>, Schulbücher, Zusatzmaterial und einige Tablets/Laptops erhalten</a:t>
            </a:r>
          </a:p>
          <a:p>
            <a:pPr marL="285750" indent="-285750">
              <a:buFontTx/>
              <a:buChar char="-"/>
            </a:pPr>
            <a:r>
              <a:rPr lang="de-AT" dirty="0"/>
              <a:t>Weitere Laptops privat gekauft</a:t>
            </a:r>
          </a:p>
          <a:p>
            <a:pPr marL="285750" indent="-285750">
              <a:buFontTx/>
              <a:buChar char="-"/>
            </a:pPr>
            <a:r>
              <a:rPr lang="de-AT" dirty="0"/>
              <a:t>Therapeuten sind angefragt</a:t>
            </a:r>
          </a:p>
          <a:p>
            <a:pPr marL="285750" indent="-285750">
              <a:buFontTx/>
              <a:buChar char="-"/>
            </a:pPr>
            <a:r>
              <a:rPr lang="de-AT" dirty="0"/>
              <a:t>Deutsch Förderkurs wurde begonnen</a:t>
            </a:r>
          </a:p>
          <a:p>
            <a:pPr marL="285750" indent="-285750">
              <a:buFontTx/>
              <a:buChar char="-"/>
            </a:pPr>
            <a:endParaRPr lang="de-AT" dirty="0"/>
          </a:p>
        </p:txBody>
      </p:sp>
      <p:sp>
        <p:nvSpPr>
          <p:cNvPr id="3" name="Additionszeichen 2">
            <a:extLst>
              <a:ext uri="{FF2B5EF4-FFF2-40B4-BE49-F238E27FC236}">
                <a16:creationId xmlns:a16="http://schemas.microsoft.com/office/drawing/2014/main" id="{747A8570-8291-4D08-84F2-C218E1F285BF}"/>
              </a:ext>
            </a:extLst>
          </p:cNvPr>
          <p:cNvSpPr/>
          <p:nvPr/>
        </p:nvSpPr>
        <p:spPr>
          <a:xfrm>
            <a:off x="892233" y="3840480"/>
            <a:ext cx="958734" cy="106957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43965A5-CFB4-473D-A59C-074B7CBB6321}"/>
              </a:ext>
            </a:extLst>
          </p:cNvPr>
          <p:cNvSpPr txBox="1"/>
          <p:nvPr/>
        </p:nvSpPr>
        <p:spPr>
          <a:xfrm>
            <a:off x="2026918" y="4190599"/>
            <a:ext cx="7071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Nur durch private Initiativen möglich</a:t>
            </a:r>
          </a:p>
        </p:txBody>
      </p:sp>
      <p:sp>
        <p:nvSpPr>
          <p:cNvPr id="5" name="Minuszeichen 4">
            <a:extLst>
              <a:ext uri="{FF2B5EF4-FFF2-40B4-BE49-F238E27FC236}">
                <a16:creationId xmlns:a16="http://schemas.microsoft.com/office/drawing/2014/main" id="{849BA292-1054-4A3B-ABAB-A7188E21D819}"/>
              </a:ext>
            </a:extLst>
          </p:cNvPr>
          <p:cNvSpPr/>
          <p:nvPr/>
        </p:nvSpPr>
        <p:spPr>
          <a:xfrm>
            <a:off x="801486" y="5289803"/>
            <a:ext cx="1140228" cy="471054"/>
          </a:xfrm>
          <a:prstGeom prst="mathMinu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9714AC4-87AB-4DF1-BC4F-3CC261AE5145}"/>
              </a:ext>
            </a:extLst>
          </p:cNvPr>
          <p:cNvSpPr txBox="1"/>
          <p:nvPr/>
        </p:nvSpPr>
        <p:spPr>
          <a:xfrm>
            <a:off x="2370512" y="5196623"/>
            <a:ext cx="63841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err="1"/>
              <a:t>Schüler:innen</a:t>
            </a:r>
            <a:r>
              <a:rPr lang="de-AT" dirty="0"/>
              <a:t> mit solchen Problemlagen – zusätzlich zur Benachteiligung durch versäumte Bildung in der Unterstufe – brauchen mehr Betreuung</a:t>
            </a:r>
          </a:p>
          <a:p>
            <a:r>
              <a:rPr lang="de-AT" dirty="0"/>
              <a:t> Die Schule hat </a:t>
            </a:r>
            <a:r>
              <a:rPr lang="de-AT" dirty="0" err="1"/>
              <a:t>kein_e</a:t>
            </a:r>
            <a:r>
              <a:rPr lang="de-AT" dirty="0"/>
              <a:t> </a:t>
            </a:r>
            <a:r>
              <a:rPr lang="de-AT" dirty="0" err="1"/>
              <a:t>Sozialarbeiter:in</a:t>
            </a:r>
            <a:r>
              <a:rPr lang="de-AT" dirty="0"/>
              <a:t>, Koll. </a:t>
            </a:r>
            <a:r>
              <a:rPr lang="de-AT" dirty="0" err="1"/>
              <a:t>Kalnoky</a:t>
            </a:r>
            <a:r>
              <a:rPr lang="de-AT" dirty="0"/>
              <a:t> wurde in einer anderen Klasse eingesetzt, die Kollegin für den Förderkurs ist nicht mehr da.</a:t>
            </a:r>
          </a:p>
        </p:txBody>
      </p:sp>
    </p:spTree>
    <p:extLst>
      <p:ext uri="{BB962C8B-B14F-4D97-AF65-F5344CB8AC3E}">
        <p14:creationId xmlns:p14="http://schemas.microsoft.com/office/powerpoint/2010/main" val="2508038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925620E-B49E-429F-9251-3FEE64F4EEFF}"/>
              </a:ext>
            </a:extLst>
          </p:cNvPr>
          <p:cNvSpPr txBox="1"/>
          <p:nvPr/>
        </p:nvSpPr>
        <p:spPr>
          <a:xfrm>
            <a:off x="509847" y="466925"/>
            <a:ext cx="107899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Settings und Methoden:</a:t>
            </a:r>
          </a:p>
          <a:p>
            <a:endParaRPr lang="de-AT" b="1" dirty="0"/>
          </a:p>
          <a:p>
            <a:endParaRPr lang="de-AT" b="1" dirty="0"/>
          </a:p>
          <a:p>
            <a:endParaRPr lang="de-AT" b="1" dirty="0"/>
          </a:p>
          <a:p>
            <a:r>
              <a:rPr lang="de-AT" dirty="0"/>
              <a:t>  </a:t>
            </a:r>
          </a:p>
          <a:p>
            <a:r>
              <a:rPr lang="de-AT" dirty="0"/>
              <a:t>3 Kleingruppen im Fachpraktischen Unterricht, der Erfolg dort ermöglicht Stärkung des Selbstwerts</a:t>
            </a:r>
            <a:br>
              <a:rPr lang="de-AT" dirty="0"/>
            </a:br>
            <a:r>
              <a:rPr lang="de-AT" dirty="0"/>
              <a:t>Halbgruppen in OMAI und </a:t>
            </a:r>
            <a:r>
              <a:rPr lang="de-AT" dirty="0" err="1"/>
              <a:t>Wirtschaftl</a:t>
            </a:r>
            <a:r>
              <a:rPr lang="de-AT" dirty="0"/>
              <a:t>. Rechnen</a:t>
            </a:r>
          </a:p>
          <a:p>
            <a:pPr marL="285750" indent="-285750">
              <a:buFontTx/>
              <a:buChar char="-"/>
            </a:pPr>
            <a:r>
              <a:rPr lang="de-AT" dirty="0"/>
              <a:t>Offenes Lernen und Einsatz von „Teams“ zur Binnendifferenzierung in Deutsch</a:t>
            </a:r>
          </a:p>
          <a:p>
            <a:pPr marL="285750" indent="-285750">
              <a:buFontTx/>
              <a:buChar char="-"/>
            </a:pPr>
            <a:r>
              <a:rPr lang="de-AT" dirty="0"/>
              <a:t>Supervision für das </a:t>
            </a:r>
            <a:r>
              <a:rPr lang="de-AT" dirty="0" err="1"/>
              <a:t>Lehrer:innenteam</a:t>
            </a:r>
            <a:endParaRPr lang="de-AT" dirty="0"/>
          </a:p>
          <a:p>
            <a:pPr marL="285750" indent="-285750">
              <a:buFontTx/>
              <a:buChar char="-"/>
            </a:pPr>
            <a:r>
              <a:rPr lang="de-AT" dirty="0"/>
              <a:t>Zielvereinbarungsgespräche mit den </a:t>
            </a:r>
            <a:r>
              <a:rPr lang="de-AT" dirty="0" err="1"/>
              <a:t>SuS</a:t>
            </a:r>
            <a:endParaRPr lang="de-AT" dirty="0"/>
          </a:p>
          <a:p>
            <a:pPr marL="285750" indent="-285750">
              <a:buFontTx/>
              <a:buChar char="-"/>
            </a:pPr>
            <a:r>
              <a:rPr lang="de-AT" dirty="0"/>
              <a:t>Vermittlung auf Praktikumsstellen begonnen für „Arbeitstugenden“</a:t>
            </a:r>
          </a:p>
        </p:txBody>
      </p:sp>
      <p:sp>
        <p:nvSpPr>
          <p:cNvPr id="3" name="Additionszeichen 2">
            <a:extLst>
              <a:ext uri="{FF2B5EF4-FFF2-40B4-BE49-F238E27FC236}">
                <a16:creationId xmlns:a16="http://schemas.microsoft.com/office/drawing/2014/main" id="{747A8570-8291-4D08-84F2-C218E1F285BF}"/>
              </a:ext>
            </a:extLst>
          </p:cNvPr>
          <p:cNvSpPr/>
          <p:nvPr/>
        </p:nvSpPr>
        <p:spPr>
          <a:xfrm>
            <a:off x="509847" y="3803486"/>
            <a:ext cx="958734" cy="106957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Minuszeichen 4">
            <a:extLst>
              <a:ext uri="{FF2B5EF4-FFF2-40B4-BE49-F238E27FC236}">
                <a16:creationId xmlns:a16="http://schemas.microsoft.com/office/drawing/2014/main" id="{849BA292-1054-4A3B-ABAB-A7188E21D819}"/>
              </a:ext>
            </a:extLst>
          </p:cNvPr>
          <p:cNvSpPr/>
          <p:nvPr/>
        </p:nvSpPr>
        <p:spPr>
          <a:xfrm>
            <a:off x="444039" y="5370882"/>
            <a:ext cx="1140228" cy="471054"/>
          </a:xfrm>
          <a:prstGeom prst="mathMinu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9714AC4-87AB-4DF1-BC4F-3CC261AE5145}"/>
              </a:ext>
            </a:extLst>
          </p:cNvPr>
          <p:cNvSpPr txBox="1"/>
          <p:nvPr/>
        </p:nvSpPr>
        <p:spPr>
          <a:xfrm>
            <a:off x="1584267" y="4895501"/>
            <a:ext cx="63841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Nur Deutsch und E sind doppelt besetzt, </a:t>
            </a:r>
          </a:p>
          <a:p>
            <a:r>
              <a:rPr lang="de-AT" dirty="0"/>
              <a:t>Sozialarbeiter fehlt, </a:t>
            </a:r>
          </a:p>
          <a:p>
            <a:r>
              <a:rPr lang="de-AT" dirty="0"/>
              <a:t>Outplacement/</a:t>
            </a:r>
            <a:r>
              <a:rPr lang="de-AT" dirty="0" err="1"/>
              <a:t>Outplacer:in</a:t>
            </a:r>
            <a:r>
              <a:rPr lang="de-AT" dirty="0"/>
              <a:t> fehlt, </a:t>
            </a:r>
          </a:p>
          <a:p>
            <a:r>
              <a:rPr lang="de-AT" dirty="0"/>
              <a:t>Gruppenräume fehlen</a:t>
            </a:r>
          </a:p>
          <a:p>
            <a:r>
              <a:rPr lang="de-AT" dirty="0"/>
              <a:t>Grundverständnis der </a:t>
            </a:r>
            <a:r>
              <a:rPr lang="de-AT" dirty="0" err="1"/>
              <a:t>SuS</a:t>
            </a:r>
            <a:r>
              <a:rPr lang="de-AT" dirty="0"/>
              <a:t> für Leistungserbringung und Leistungsbewertung fehlt oft – die Unterstufe hat versagt.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16F6052-5015-4D9F-950E-58C9348873BB}"/>
              </a:ext>
            </a:extLst>
          </p:cNvPr>
          <p:cNvSpPr txBox="1"/>
          <p:nvPr/>
        </p:nvSpPr>
        <p:spPr>
          <a:xfrm>
            <a:off x="1512915" y="4015107"/>
            <a:ext cx="6899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Leistungsmöglichkeit ist gegeben und Individualisierung, wir können „</a:t>
            </a:r>
            <a:r>
              <a:rPr lang="de-AT" dirty="0" err="1"/>
              <a:t>jobfit</a:t>
            </a:r>
            <a:r>
              <a:rPr lang="de-AT" dirty="0"/>
              <a:t>“ und/oder „</a:t>
            </a:r>
            <a:r>
              <a:rPr lang="de-AT" dirty="0" err="1"/>
              <a:t>schulfit</a:t>
            </a:r>
            <a:r>
              <a:rPr lang="de-AT" dirty="0"/>
              <a:t>“ machen</a:t>
            </a:r>
          </a:p>
        </p:txBody>
      </p:sp>
      <p:graphicFrame>
        <p:nvGraphicFramePr>
          <p:cNvPr id="23" name="Tabelle 23">
            <a:extLst>
              <a:ext uri="{FF2B5EF4-FFF2-40B4-BE49-F238E27FC236}">
                <a16:creationId xmlns:a16="http://schemas.microsoft.com/office/drawing/2014/main" id="{353EC1B1-5E82-4DEE-9E94-CA4032EFE3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790329"/>
              </p:ext>
            </p:extLst>
          </p:nvPr>
        </p:nvGraphicFramePr>
        <p:xfrm>
          <a:off x="3334327" y="630995"/>
          <a:ext cx="3454400" cy="1136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4400">
                  <a:extLst>
                    <a:ext uri="{9D8B030D-6E8A-4147-A177-3AD203B41FA5}">
                      <a16:colId xmlns:a16="http://schemas.microsoft.com/office/drawing/2014/main" val="3485949995"/>
                    </a:ext>
                  </a:extLst>
                </a:gridCol>
              </a:tblGrid>
              <a:tr h="378948">
                <a:tc>
                  <a:txBody>
                    <a:bodyPr/>
                    <a:lstStyle/>
                    <a:p>
                      <a:r>
                        <a:rPr lang="de-AT" dirty="0"/>
                        <a:t>Leistungsmöglichkeit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864128"/>
                  </a:ext>
                </a:extLst>
              </a:tr>
              <a:tr h="378948">
                <a:tc>
                  <a:txBody>
                    <a:bodyPr/>
                    <a:lstStyle/>
                    <a:p>
                      <a:r>
                        <a:rPr lang="de-AT" dirty="0"/>
                        <a:t>Leistungsfertigkeit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261053"/>
                  </a:ext>
                </a:extLst>
              </a:tr>
              <a:tr h="378948">
                <a:tc>
                  <a:txBody>
                    <a:bodyPr/>
                    <a:lstStyle/>
                    <a:p>
                      <a:r>
                        <a:rPr lang="de-AT" dirty="0"/>
                        <a:t>Leistungsbereitschaft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187534"/>
                  </a:ext>
                </a:extLst>
              </a:tr>
            </a:tbl>
          </a:graphicData>
        </a:graphic>
      </p:graphicFrame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0FB6DBE4-4E82-46BA-8634-D894003F008B}"/>
              </a:ext>
            </a:extLst>
          </p:cNvPr>
          <p:cNvGrpSpPr/>
          <p:nvPr/>
        </p:nvGrpSpPr>
        <p:grpSpPr>
          <a:xfrm>
            <a:off x="2582891" y="1390484"/>
            <a:ext cx="158400" cy="62280"/>
            <a:chOff x="2582891" y="1390484"/>
            <a:chExt cx="158400" cy="6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88F633D2-4334-44F4-ACE1-376326DA8D47}"/>
                    </a:ext>
                  </a:extLst>
                </p14:cNvPr>
                <p14:cNvContentPartPr/>
                <p14:nvPr/>
              </p14:nvContentPartPr>
              <p14:xfrm>
                <a:off x="2582891" y="1407044"/>
                <a:ext cx="18000" cy="24840"/>
              </p14:xfrm>
            </p:contentPart>
          </mc:Choice>
          <mc:Fallback xmlns=""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88F633D2-4334-44F4-ACE1-376326DA8D4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578571" y="1402724"/>
                  <a:ext cx="266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F87EE69A-B83C-4213-8854-043F75318E44}"/>
                    </a:ext>
                  </a:extLst>
                </p14:cNvPr>
                <p14:cNvContentPartPr/>
                <p14:nvPr/>
              </p14:nvContentPartPr>
              <p14:xfrm>
                <a:off x="2733371" y="1390484"/>
                <a:ext cx="7920" cy="62280"/>
              </p14:xfrm>
            </p:contentPart>
          </mc:Choice>
          <mc:Fallback xmlns=""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F87EE69A-B83C-4213-8854-043F75318E4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729051" y="1386164"/>
                  <a:ext cx="16560" cy="7092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E6B61B1D-5FDF-4567-922C-CC558A074CD1}"/>
              </a:ext>
            </a:extLst>
          </p:cNvPr>
          <p:cNvCxnSpPr/>
          <p:nvPr/>
        </p:nvCxnSpPr>
        <p:spPr>
          <a:xfrm flipV="1">
            <a:off x="3391593" y="630995"/>
            <a:ext cx="3397134" cy="109251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8" name="Freihand 47">
                <a:extLst>
                  <a:ext uri="{FF2B5EF4-FFF2-40B4-BE49-F238E27FC236}">
                    <a16:creationId xmlns:a16="http://schemas.microsoft.com/office/drawing/2014/main" id="{D4E078CE-CD72-4989-8382-64763103820E}"/>
                  </a:ext>
                </a:extLst>
              </p14:cNvPr>
              <p14:cNvContentPartPr/>
              <p14:nvPr/>
            </p14:nvContentPartPr>
            <p14:xfrm>
              <a:off x="931211" y="1034804"/>
              <a:ext cx="228960" cy="437760"/>
            </p14:xfrm>
          </p:contentPart>
        </mc:Choice>
        <mc:Fallback xmlns="">
          <p:pic>
            <p:nvPicPr>
              <p:cNvPr id="48" name="Freihand 47">
                <a:extLst>
                  <a:ext uri="{FF2B5EF4-FFF2-40B4-BE49-F238E27FC236}">
                    <a16:creationId xmlns:a16="http://schemas.microsoft.com/office/drawing/2014/main" id="{D4E078CE-CD72-4989-8382-64763103820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13211" y="1017164"/>
                <a:ext cx="264600" cy="47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2D694ECA-DBC1-44E4-A88A-4DC886FB7272}"/>
              </a:ext>
            </a:extLst>
          </p:cNvPr>
          <p:cNvGrpSpPr/>
          <p:nvPr/>
        </p:nvGrpSpPr>
        <p:grpSpPr>
          <a:xfrm>
            <a:off x="1178531" y="829604"/>
            <a:ext cx="1981800" cy="621360"/>
            <a:chOff x="1178531" y="829604"/>
            <a:chExt cx="1981800" cy="62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D7BE24BD-2A90-4980-B53F-08D2103D1D29}"/>
                    </a:ext>
                  </a:extLst>
                </p14:cNvPr>
                <p14:cNvContentPartPr/>
                <p14:nvPr/>
              </p14:nvContentPartPr>
              <p14:xfrm>
                <a:off x="1178531" y="980444"/>
                <a:ext cx="1033560" cy="470520"/>
              </p14:xfrm>
            </p:contentPart>
          </mc:Choice>
          <mc:Fallback xmlns=""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D7BE24BD-2A90-4980-B53F-08D2103D1D2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160531" y="962444"/>
                  <a:ext cx="1069200" cy="50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7AC5E7D0-D7FA-4365-9148-00B559DA3C1F}"/>
                    </a:ext>
                  </a:extLst>
                </p14:cNvPr>
                <p14:cNvContentPartPr/>
                <p14:nvPr/>
              </p14:nvContentPartPr>
              <p14:xfrm>
                <a:off x="2354651" y="885764"/>
                <a:ext cx="718920" cy="295560"/>
              </p14:xfrm>
            </p:contentPart>
          </mc:Choice>
          <mc:Fallback xmlns=""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7AC5E7D0-D7FA-4365-9148-00B559DA3C1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336651" y="868124"/>
                  <a:ext cx="75456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029AC999-A546-4D97-B6C2-D18EF5496168}"/>
                    </a:ext>
                  </a:extLst>
                </p14:cNvPr>
                <p14:cNvContentPartPr/>
                <p14:nvPr/>
              </p14:nvContentPartPr>
              <p14:xfrm>
                <a:off x="2907971" y="829604"/>
                <a:ext cx="252360" cy="282600"/>
              </p14:xfrm>
            </p:contentPart>
          </mc:Choice>
          <mc:Fallback xmlns=""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029AC999-A546-4D97-B6C2-D18EF549616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889971" y="811964"/>
                  <a:ext cx="288000" cy="318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79388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Die ok Klasse sagt DANKE">
            <a:hlinkClick r:id="" action="ppaction://media"/>
            <a:extLst>
              <a:ext uri="{FF2B5EF4-FFF2-40B4-BE49-F238E27FC236}">
                <a16:creationId xmlns:a16="http://schemas.microsoft.com/office/drawing/2014/main" id="{4ABE0FF3-7481-4858-B096-5BB05F6280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16595" y="1131994"/>
            <a:ext cx="8160686" cy="4590386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9FC11877-C1F4-4BCF-8AC3-FDC3805FD839}"/>
              </a:ext>
            </a:extLst>
          </p:cNvPr>
          <p:cNvSpPr txBox="1"/>
          <p:nvPr/>
        </p:nvSpPr>
        <p:spPr>
          <a:xfrm>
            <a:off x="964275" y="764770"/>
            <a:ext cx="7917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Wir haben uns für 5.300 Euro bei den </a:t>
            </a:r>
            <a:r>
              <a:rPr lang="de-AT" dirty="0" err="1"/>
              <a:t>Sponsor:innen</a:t>
            </a:r>
            <a:r>
              <a:rPr lang="de-AT" dirty="0"/>
              <a:t> bedankt</a:t>
            </a:r>
          </a:p>
        </p:txBody>
      </p:sp>
    </p:spTree>
    <p:extLst>
      <p:ext uri="{BB962C8B-B14F-4D97-AF65-F5344CB8AC3E}">
        <p14:creationId xmlns:p14="http://schemas.microsoft.com/office/powerpoint/2010/main" val="3501253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0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084392E0-FDF2-4191-B43C-A39000DDE90B}"/>
              </a:ext>
            </a:extLst>
          </p:cNvPr>
          <p:cNvSpPr txBox="1"/>
          <p:nvPr/>
        </p:nvSpPr>
        <p:spPr>
          <a:xfrm>
            <a:off x="565265" y="836815"/>
            <a:ext cx="862307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Die Vorschau: </a:t>
            </a:r>
          </a:p>
          <a:p>
            <a:endParaRPr lang="de-AT" b="1" dirty="0"/>
          </a:p>
          <a:p>
            <a:r>
              <a:rPr lang="de-AT" dirty="0"/>
              <a:t>Durch den „Kommen Sie, wenn Sie grad mögen und wollen“ Erlass ist es für wenig strukturierte und instabile Jugendliche besonders herausfordernd, anwesend zu sein. </a:t>
            </a:r>
          </a:p>
          <a:p>
            <a:endParaRPr lang="de-AT" dirty="0"/>
          </a:p>
          <a:p>
            <a:r>
              <a:rPr lang="de-AT" dirty="0"/>
              <a:t>Nach momentanem Stand empfehlen wir von 19: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10 für die Fachschule (davon sind ein paar auch </a:t>
            </a:r>
            <a:r>
              <a:rPr lang="de-AT" dirty="0" err="1"/>
              <a:t>jobfit</a:t>
            </a:r>
            <a:r>
              <a:rPr lang="de-AT" dirty="0"/>
              <a:t>)</a:t>
            </a:r>
          </a:p>
          <a:p>
            <a:r>
              <a:rPr lang="de-AT" dirty="0"/>
              <a:t>  1 für die „Grafische“ oder eine andere künstlerisch ausgerichtete Schule</a:t>
            </a:r>
          </a:p>
          <a:p>
            <a:r>
              <a:rPr lang="de-AT" dirty="0"/>
              <a:t>  1 für die Krankenpflege-Ausbildung/oder Schule f soziale Berufe</a:t>
            </a:r>
          </a:p>
          <a:p>
            <a:endParaRPr lang="de-AT" dirty="0"/>
          </a:p>
          <a:p>
            <a:r>
              <a:rPr lang="de-AT" dirty="0"/>
              <a:t>2 brauchen einen Therapieplatz </a:t>
            </a:r>
            <a:r>
              <a:rPr lang="de-AT" dirty="0" err="1"/>
              <a:t>bzw</a:t>
            </a:r>
            <a:r>
              <a:rPr lang="de-AT" dirty="0"/>
              <a:t> einen stationären Aufenthalt</a:t>
            </a:r>
          </a:p>
          <a:p>
            <a:endParaRPr lang="de-AT" dirty="0"/>
          </a:p>
          <a:p>
            <a:r>
              <a:rPr lang="de-AT" dirty="0"/>
              <a:t>2 brauchen bessere Deutschkenntnisse, wir versuchen es bei „</a:t>
            </a:r>
            <a:r>
              <a:rPr lang="de-AT" dirty="0" err="1"/>
              <a:t>prosa</a:t>
            </a:r>
            <a:r>
              <a:rPr lang="de-AT" dirty="0"/>
              <a:t>“</a:t>
            </a:r>
          </a:p>
          <a:p>
            <a:endParaRPr lang="de-AT" dirty="0"/>
          </a:p>
          <a:p>
            <a:r>
              <a:rPr lang="de-AT" dirty="0"/>
              <a:t>3 sind ungeklärt – diese 3 verlieren wir eventuell.</a:t>
            </a:r>
          </a:p>
          <a:p>
            <a:r>
              <a:rPr lang="de-AT" dirty="0"/>
              <a:t>   </a:t>
            </a:r>
          </a:p>
          <a:p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75746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AEDEBFB0-3370-4C9B-9371-ED90615478CC}"/>
              </a:ext>
            </a:extLst>
          </p:cNvPr>
          <p:cNvSpPr txBox="1"/>
          <p:nvPr/>
        </p:nvSpPr>
        <p:spPr>
          <a:xfrm>
            <a:off x="592975" y="474345"/>
            <a:ext cx="863969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dirty="0"/>
              <a:t>SWOT Analyse des Projektes:</a:t>
            </a:r>
          </a:p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r>
              <a:rPr lang="de-AT" b="1" dirty="0"/>
              <a:t>Stärken:										Schwächen:</a:t>
            </a:r>
          </a:p>
          <a:p>
            <a:r>
              <a:rPr lang="de-AT" dirty="0"/>
              <a:t>Engagierte Lehrkräfte							zu wenig flexibel</a:t>
            </a:r>
          </a:p>
          <a:p>
            <a:r>
              <a:rPr lang="de-AT" dirty="0"/>
              <a:t>Keine „</a:t>
            </a:r>
            <a:r>
              <a:rPr lang="de-AT" dirty="0" err="1"/>
              <a:t>drop-outs</a:t>
            </a:r>
            <a:r>
              <a:rPr lang="de-AT" dirty="0"/>
              <a:t>“						       zu wenig Personal, zu Leistungsmöglichkeit gegeben,					wenig Geld, zu kleiner Raum,</a:t>
            </a:r>
          </a:p>
          <a:p>
            <a:r>
              <a:rPr lang="de-AT" dirty="0"/>
              <a:t>Professionelle Planung, 						keine eigene Stundentafel</a:t>
            </a:r>
          </a:p>
          <a:p>
            <a:r>
              <a:rPr lang="de-AT" dirty="0"/>
              <a:t>Durchführung und Kontrolle					Widerstand intern</a:t>
            </a:r>
          </a:p>
          <a:p>
            <a:endParaRPr lang="de-AT" dirty="0"/>
          </a:p>
          <a:p>
            <a:endParaRPr lang="de-AT" dirty="0"/>
          </a:p>
          <a:p>
            <a:r>
              <a:rPr lang="de-AT" b="1" dirty="0"/>
              <a:t>Chancen:									Risiken:</a:t>
            </a:r>
          </a:p>
          <a:p>
            <a:r>
              <a:rPr lang="de-AT" dirty="0"/>
              <a:t>Evaluierung zeigt die Sinnhaftigkeit	,			Hängt in der jetzigen Form an Kann problemlos in den Regelschulbetrieb		einigen wenigen Personen,</a:t>
            </a:r>
          </a:p>
          <a:p>
            <a:r>
              <a:rPr lang="de-AT" dirty="0"/>
              <a:t>übernommen	werden							nicht skalierbar</a:t>
            </a:r>
          </a:p>
          <a:p>
            <a:r>
              <a:rPr lang="de-AT" dirty="0"/>
              <a:t>/die Einjährige ablösen</a:t>
            </a:r>
          </a:p>
          <a:p>
            <a:endParaRPr lang="de-AT" dirty="0"/>
          </a:p>
          <a:p>
            <a:endParaRPr lang="de-AT" dirty="0"/>
          </a:p>
          <a:p>
            <a:r>
              <a:rPr lang="de-AT" b="1" i="1" dirty="0"/>
              <a:t>………………………das Projekt löst das eigentliche Problem nicht, es mildert nur ein paar Symptome</a:t>
            </a:r>
            <a:r>
              <a:rPr lang="de-AT" dirty="0"/>
              <a:t>					</a:t>
            </a:r>
          </a:p>
        </p:txBody>
      </p:sp>
    </p:spTree>
    <p:extLst>
      <p:ext uri="{BB962C8B-B14F-4D97-AF65-F5344CB8AC3E}">
        <p14:creationId xmlns:p14="http://schemas.microsoft.com/office/powerpoint/2010/main" val="157421466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D5B3D23AF158941A3ED9121DE650269" ma:contentTypeVersion="33" ma:contentTypeDescription="Ein neues Dokument erstellen." ma:contentTypeScope="" ma:versionID="da91ba82d932e388cc13f3eb3e14151f">
  <xsd:schema xmlns:xsd="http://www.w3.org/2001/XMLSchema" xmlns:xs="http://www.w3.org/2001/XMLSchema" xmlns:p="http://schemas.microsoft.com/office/2006/metadata/properties" xmlns:ns3="a2d8131f-6157-4173-8562-7047ce463b89" xmlns:ns4="230af3d8-4fa3-427a-896d-7bfbfbdc97f6" targetNamespace="http://schemas.microsoft.com/office/2006/metadata/properties" ma:root="true" ma:fieldsID="95fce9c643aa95a2236fee711cddc0fa" ns3:_="" ns4:_="">
    <xsd:import namespace="a2d8131f-6157-4173-8562-7047ce463b89"/>
    <xsd:import namespace="230af3d8-4fa3-427a-896d-7bfbfbdc97f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Templat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TeamsChannelId" minOccurs="0"/>
                <xsd:element ref="ns4:Math_Settings" minOccurs="0"/>
                <xsd:element ref="ns4:IsNotebookLocked" minOccurs="0"/>
                <xsd:element ref="ns4:Distribution_Groups" minOccurs="0"/>
                <xsd:element ref="ns4:LMS_Mappings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Teams_Channel_Section_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d8131f-6157-4173-8562-7047ce463b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Freigabehinweis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af3d8-4fa3-427a-896d-7bfbfbdc97f6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5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6" nillable="true" ma:displayName="Culture Name" ma:internalName="CultureName">
      <xsd:simpleType>
        <xsd:restriction base="dms:Text"/>
      </xsd:simpleType>
    </xsd:element>
    <xsd:element name="AppVersion" ma:index="17" nillable="true" ma:displayName="App Version" ma:internalName="AppVersion">
      <xsd:simpleType>
        <xsd:restriction base="dms:Text"/>
      </xsd:simpleType>
    </xsd:element>
    <xsd:element name="Teachers" ma:index="18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9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0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1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2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3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4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5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8" nillable="true" ma:displayName="MediaServiceDateTaken" ma:hidden="true" ma:internalName="MediaServiceDateTaken" ma:readOnly="true">
      <xsd:simpleType>
        <xsd:restriction base="dms:Text"/>
      </xsd:simpleType>
    </xsd:element>
    <xsd:element name="TeamsChannelId" ma:index="29" nillable="true" ma:displayName="Teams Channel Id" ma:internalName="TeamsChannelId">
      <xsd:simpleType>
        <xsd:restriction base="dms:Text"/>
      </xsd:simpleType>
    </xsd:element>
    <xsd:element name="Math_Settings" ma:index="30" nillable="true" ma:displayName="Math Settings" ma:internalName="Math_Settings">
      <xsd:simpleType>
        <xsd:restriction base="dms:Text"/>
      </xsd:simpleType>
    </xsd:element>
    <xsd:element name="IsNotebookLocked" ma:index="31" nillable="true" ma:displayName="Is Notebook Locked" ma:internalName="IsNotebookLocked">
      <xsd:simpleType>
        <xsd:restriction base="dms:Boolean"/>
      </xsd:simpleType>
    </xsd:element>
    <xsd:element name="Distribution_Groups" ma:index="3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3" nillable="true" ma:displayName="LMS Mappings" ma:internalName="LMS_Mappings">
      <xsd:simpleType>
        <xsd:restriction base="dms:Note">
          <xsd:maxLength value="255"/>
        </xsd:restriction>
      </xsd:simpleType>
    </xsd:element>
    <xsd:element name="MediaServiceAutoKeyPoints" ma:index="3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OCR" ma:index="3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9" nillable="true" ma:displayName="MediaServiceEventHashCode" ma:hidden="true" ma:internalName="MediaServiceEventHashCode" ma:readOnly="true">
      <xsd:simpleType>
        <xsd:restriction base="dms:Text"/>
      </xsd:simpleType>
    </xsd:element>
    <xsd:element name="Teams_Channel_Section_Location" ma:index="40" nillable="true" ma:displayName="Teams Channel Section Location" ma:internalName="Teams_Channel_Section_Locat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230af3d8-4fa3-427a-896d-7bfbfbdc97f6" xsi:nil="true"/>
    <Invited_Students xmlns="230af3d8-4fa3-427a-896d-7bfbfbdc97f6" xsi:nil="true"/>
    <Math_Settings xmlns="230af3d8-4fa3-427a-896d-7bfbfbdc97f6" xsi:nil="true"/>
    <DefaultSectionNames xmlns="230af3d8-4fa3-427a-896d-7bfbfbdc97f6" xsi:nil="true"/>
    <AppVersion xmlns="230af3d8-4fa3-427a-896d-7bfbfbdc97f6" xsi:nil="true"/>
    <LMS_Mappings xmlns="230af3d8-4fa3-427a-896d-7bfbfbdc97f6" xsi:nil="true"/>
    <FolderType xmlns="230af3d8-4fa3-427a-896d-7bfbfbdc97f6" xsi:nil="true"/>
    <Teachers xmlns="230af3d8-4fa3-427a-896d-7bfbfbdc97f6">
      <UserInfo>
        <DisplayName/>
        <AccountId xsi:nil="true"/>
        <AccountType/>
      </UserInfo>
    </Teachers>
    <Student_Groups xmlns="230af3d8-4fa3-427a-896d-7bfbfbdc97f6">
      <UserInfo>
        <DisplayName/>
        <AccountId xsi:nil="true"/>
        <AccountType/>
      </UserInfo>
    </Student_Groups>
    <Templates xmlns="230af3d8-4fa3-427a-896d-7bfbfbdc97f6" xsi:nil="true"/>
    <Self_Registration_Enabled xmlns="230af3d8-4fa3-427a-896d-7bfbfbdc97f6" xsi:nil="true"/>
    <Teams_Channel_Section_Location xmlns="230af3d8-4fa3-427a-896d-7bfbfbdc97f6" xsi:nil="true"/>
    <TeamsChannelId xmlns="230af3d8-4fa3-427a-896d-7bfbfbdc97f6" xsi:nil="true"/>
    <CultureName xmlns="230af3d8-4fa3-427a-896d-7bfbfbdc97f6" xsi:nil="true"/>
    <Students xmlns="230af3d8-4fa3-427a-896d-7bfbfbdc97f6">
      <UserInfo>
        <DisplayName/>
        <AccountId xsi:nil="true"/>
        <AccountType/>
      </UserInfo>
    </Students>
    <IsNotebookLocked xmlns="230af3d8-4fa3-427a-896d-7bfbfbdc97f6" xsi:nil="true"/>
    <Owner xmlns="230af3d8-4fa3-427a-896d-7bfbfbdc97f6">
      <UserInfo>
        <DisplayName/>
        <AccountId xsi:nil="true"/>
        <AccountType/>
      </UserInfo>
    </Owner>
    <Distribution_Groups xmlns="230af3d8-4fa3-427a-896d-7bfbfbdc97f6" xsi:nil="true"/>
    <Has_Teacher_Only_SectionGroup xmlns="230af3d8-4fa3-427a-896d-7bfbfbdc97f6" xsi:nil="true"/>
    <Invited_Teachers xmlns="230af3d8-4fa3-427a-896d-7bfbfbdc97f6" xsi:nil="true"/>
    <NotebookType xmlns="230af3d8-4fa3-427a-896d-7bfbfbdc97f6" xsi:nil="true"/>
  </documentManagement>
</p:properties>
</file>

<file path=customXml/itemProps1.xml><?xml version="1.0" encoding="utf-8"?>
<ds:datastoreItem xmlns:ds="http://schemas.openxmlformats.org/officeDocument/2006/customXml" ds:itemID="{9FE37021-56FB-423E-AB7D-EB0077A3A6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d8131f-6157-4173-8562-7047ce463b89"/>
    <ds:schemaRef ds:uri="230af3d8-4fa3-427a-896d-7bfbfbdc97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0026654-EA43-4C8F-B699-9441E8A222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7D302E-09C5-492F-9EF8-D1E9A21DA912}">
  <ds:schemaRefs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a2d8131f-6157-4173-8562-7047ce463b89"/>
    <ds:schemaRef ds:uri="http://schemas.openxmlformats.org/package/2006/metadata/core-properties"/>
    <ds:schemaRef ds:uri="http://purl.org/dc/dcmitype/"/>
    <ds:schemaRef ds:uri="http://purl.org/dc/terms/"/>
    <ds:schemaRef ds:uri="230af3d8-4fa3-427a-896d-7bfbfbdc97f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931</Words>
  <Application>Microsoft Office PowerPoint</Application>
  <PresentationFormat>Breitbild</PresentationFormat>
  <Paragraphs>113</Paragraphs>
  <Slides>12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Facette</vt:lpstr>
      <vt:lpstr>Die OK! Klasse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OK! Klasse</dc:title>
  <dc:creator>Wiegele Susanne</dc:creator>
  <cp:lastModifiedBy>Wiegele Susanne</cp:lastModifiedBy>
  <cp:revision>3</cp:revision>
  <dcterms:created xsi:type="dcterms:W3CDTF">2022-01-20T08:47:41Z</dcterms:created>
  <dcterms:modified xsi:type="dcterms:W3CDTF">2022-01-21T07:39:30Z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0x0101000D5B3D23AF158941A3ED9121DE650269</vt:lpwstr>
  </property>
</Properties>
</file>